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1" r:id="rId2"/>
  </p:sldMasterIdLst>
  <p:notesMasterIdLst>
    <p:notesMasterId r:id="rId29"/>
  </p:notesMasterIdLst>
  <p:sldIdLst>
    <p:sldId id="321" r:id="rId3"/>
    <p:sldId id="345" r:id="rId4"/>
    <p:sldId id="359" r:id="rId5"/>
    <p:sldId id="361" r:id="rId6"/>
    <p:sldId id="362" r:id="rId7"/>
    <p:sldId id="366" r:id="rId8"/>
    <p:sldId id="365" r:id="rId9"/>
    <p:sldId id="367" r:id="rId10"/>
    <p:sldId id="368" r:id="rId11"/>
    <p:sldId id="370" r:id="rId12"/>
    <p:sldId id="371" r:id="rId13"/>
    <p:sldId id="372" r:id="rId14"/>
    <p:sldId id="373" r:id="rId15"/>
    <p:sldId id="374" r:id="rId16"/>
    <p:sldId id="350" r:id="rId17"/>
    <p:sldId id="353" r:id="rId18"/>
    <p:sldId id="376" r:id="rId19"/>
    <p:sldId id="354" r:id="rId20"/>
    <p:sldId id="377" r:id="rId21"/>
    <p:sldId id="352" r:id="rId22"/>
    <p:sldId id="356" r:id="rId23"/>
    <p:sldId id="364" r:id="rId24"/>
    <p:sldId id="357" r:id="rId25"/>
    <p:sldId id="358" r:id="rId26"/>
    <p:sldId id="341" r:id="rId27"/>
    <p:sldId id="265" r:id="rId28"/>
  </p:sldIdLst>
  <p:sldSz cx="12192000" cy="6858000"/>
  <p:notesSz cx="6669088" cy="97536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iye Beyza TOPCUGİL AYDOĞAN" initials="SBTA" lastIdx="1" clrIdx="0">
    <p:extLst>
      <p:ext uri="{19B8F6BF-5375-455C-9EA6-DF929625EA0E}">
        <p15:presenceInfo xmlns:p15="http://schemas.microsoft.com/office/powerpoint/2012/main" userId="S::beyza.topcugil@bakircay.edu.tr::3a2828d3-e096-4eab-9973-35670d09d1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644A00"/>
    <a:srgbClr val="250B59"/>
    <a:srgbClr val="9F0949"/>
    <a:srgbClr val="00A5B5"/>
    <a:srgbClr val="E27CE4"/>
    <a:srgbClr val="3CE2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97" autoAdjust="0"/>
    <p:restoredTop sz="94660"/>
  </p:normalViewPr>
  <p:slideViewPr>
    <p:cSldViewPr snapToGrid="0">
      <p:cViewPr varScale="1">
        <p:scale>
          <a:sx n="90" d="100"/>
          <a:sy n="90" d="100"/>
        </p:scale>
        <p:origin x="5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777607" y="0"/>
            <a:ext cx="2889938" cy="489374"/>
          </a:xfrm>
          <a:prstGeom prst="rect">
            <a:avLst/>
          </a:prstGeom>
        </p:spPr>
        <p:txBody>
          <a:bodyPr vert="horz" lIns="91440" tIns="45720" rIns="91440" bIns="45720" rtlCol="0"/>
          <a:lstStyle>
            <a:lvl1pPr algn="r">
              <a:defRPr sz="1200"/>
            </a:lvl1pPr>
          </a:lstStyle>
          <a:p>
            <a:fld id="{52A302FD-BA1D-46CB-AED3-78E181404D04}" type="datetimeFigureOut">
              <a:rPr lang="tr-TR" smtClean="0"/>
              <a:t>23.05.2023</a:t>
            </a:fld>
            <a:endParaRPr lang="tr-TR"/>
          </a:p>
        </p:txBody>
      </p:sp>
      <p:sp>
        <p:nvSpPr>
          <p:cNvPr id="4" name="Slayt Görüntüsü Yer Tutucusu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66909" y="4693920"/>
            <a:ext cx="5335270" cy="384048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264228"/>
            <a:ext cx="2889938" cy="489373"/>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777607" y="9264228"/>
            <a:ext cx="2889938" cy="489373"/>
          </a:xfrm>
          <a:prstGeom prst="rect">
            <a:avLst/>
          </a:prstGeom>
        </p:spPr>
        <p:txBody>
          <a:bodyPr vert="horz" lIns="91440" tIns="45720" rIns="91440" bIns="45720" rtlCol="0" anchor="b"/>
          <a:lstStyle>
            <a:lvl1pPr algn="r">
              <a:defRPr sz="1200"/>
            </a:lvl1pPr>
          </a:lstStyle>
          <a:p>
            <a:fld id="{BEF3336C-3518-471E-8894-AEDDF42F94EA}" type="slidenum">
              <a:rPr lang="tr-TR" smtClean="0"/>
              <a:t>‹#›</a:t>
            </a:fld>
            <a:endParaRPr lang="tr-TR"/>
          </a:p>
        </p:txBody>
      </p:sp>
    </p:spTree>
    <p:extLst>
      <p:ext uri="{BB962C8B-B14F-4D97-AF65-F5344CB8AC3E}">
        <p14:creationId xmlns:p14="http://schemas.microsoft.com/office/powerpoint/2010/main" val="4070553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282F5995-EC49-40A4-867D-C877DAE8D4E2}" type="datetimeFigureOut">
              <a:rPr lang="tr-TR" smtClean="0"/>
              <a:t>23.05.2023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B6E16B-3DBB-473E-8B15-F4A3F9EBA598}" type="slidenum">
              <a:rPr lang="tr-TR" smtClean="0"/>
              <a:t>‹#›</a:t>
            </a:fld>
            <a:endParaRPr lang="tr-TR"/>
          </a:p>
        </p:txBody>
      </p:sp>
    </p:spTree>
    <p:extLst>
      <p:ext uri="{BB962C8B-B14F-4D97-AF65-F5344CB8AC3E}">
        <p14:creationId xmlns:p14="http://schemas.microsoft.com/office/powerpoint/2010/main" val="3714921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stilini düzenlemek için tıklayın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82F5995-EC49-40A4-867D-C877DAE8D4E2}" type="datetimeFigureOut">
              <a:rPr lang="tr-TR" smtClean="0"/>
              <a:t>23.05.2023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B6E16B-3DBB-473E-8B15-F4A3F9EBA598}" type="slidenum">
              <a:rPr lang="tr-TR" smtClean="0"/>
              <a:t>‹#›</a:t>
            </a:fld>
            <a:endParaRPr lang="tr-TR"/>
          </a:p>
        </p:txBody>
      </p:sp>
    </p:spTree>
    <p:extLst>
      <p:ext uri="{BB962C8B-B14F-4D97-AF65-F5344CB8AC3E}">
        <p14:creationId xmlns:p14="http://schemas.microsoft.com/office/powerpoint/2010/main" val="3002658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82F5995-EC49-40A4-867D-C877DAE8D4E2}" type="datetimeFigureOut">
              <a:rPr lang="tr-TR" smtClean="0"/>
              <a:t>23.05.2023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B6E16B-3DBB-473E-8B15-F4A3F9EBA598}" type="slidenum">
              <a:rPr lang="tr-TR" smtClean="0"/>
              <a:t>‹#›</a:t>
            </a:fld>
            <a:endParaRPr lang="tr-TR"/>
          </a:p>
        </p:txBody>
      </p:sp>
    </p:spTree>
    <p:extLst>
      <p:ext uri="{BB962C8B-B14F-4D97-AF65-F5344CB8AC3E}">
        <p14:creationId xmlns:p14="http://schemas.microsoft.com/office/powerpoint/2010/main" val="366787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şlık ve İçerik">
  <p:cSld name="Başlık ve İçerik">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838200" y="992975"/>
            <a:ext cx="10515600" cy="6947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8"/>
          <p:cNvSpPr txBox="1">
            <a:spLocks noGrp="1"/>
          </p:cNvSpPr>
          <p:nvPr>
            <p:ph type="body" idx="1"/>
          </p:nvPr>
        </p:nvSpPr>
        <p:spPr>
          <a:xfrm>
            <a:off x="838200" y="1825625"/>
            <a:ext cx="10515600" cy="400814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8"/>
          <p:cNvSpPr txBox="1">
            <a:spLocks noGrp="1"/>
          </p:cNvSpPr>
          <p:nvPr>
            <p:ph type="body" idx="2"/>
          </p:nvPr>
        </p:nvSpPr>
        <p:spPr>
          <a:xfrm>
            <a:off x="415635" y="0"/>
            <a:ext cx="10983191" cy="904009"/>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1000"/>
              </a:spcBef>
              <a:spcAft>
                <a:spcPts val="0"/>
              </a:spcAft>
              <a:buClr>
                <a:schemeClr val="lt1"/>
              </a:buClr>
              <a:buSzPts val="2800"/>
              <a:buNone/>
              <a:defRPr>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56842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ki İçerik">
  <p:cSld name="İki İçerik">
    <p:spTree>
      <p:nvGrpSpPr>
        <p:cNvPr id="1" name="Shape 38"/>
        <p:cNvGrpSpPr/>
        <p:nvPr/>
      </p:nvGrpSpPr>
      <p:grpSpPr>
        <a:xfrm>
          <a:off x="0" y="0"/>
          <a:ext cx="0" cy="0"/>
          <a:chOff x="0" y="0"/>
          <a:chExt cx="0" cy="0"/>
        </a:xfrm>
      </p:grpSpPr>
      <p:sp>
        <p:nvSpPr>
          <p:cNvPr id="39" name="Google Shape;39;p10"/>
          <p:cNvSpPr txBox="1">
            <a:spLocks noGrp="1"/>
          </p:cNvSpPr>
          <p:nvPr>
            <p:ph type="title"/>
          </p:nvPr>
        </p:nvSpPr>
        <p:spPr>
          <a:xfrm>
            <a:off x="838200" y="992975"/>
            <a:ext cx="10515600" cy="6947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0"/>
          <p:cNvSpPr txBox="1">
            <a:spLocks noGrp="1"/>
          </p:cNvSpPr>
          <p:nvPr>
            <p:ph type="body" idx="1"/>
          </p:nvPr>
        </p:nvSpPr>
        <p:spPr>
          <a:xfrm>
            <a:off x="838200" y="1825625"/>
            <a:ext cx="5181600" cy="403484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0"/>
          <p:cNvSpPr txBox="1">
            <a:spLocks noGrp="1"/>
          </p:cNvSpPr>
          <p:nvPr>
            <p:ph type="body" idx="2"/>
          </p:nvPr>
        </p:nvSpPr>
        <p:spPr>
          <a:xfrm>
            <a:off x="6172200" y="1825625"/>
            <a:ext cx="5181600" cy="403484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0"/>
          <p:cNvSpPr txBox="1">
            <a:spLocks noGrp="1"/>
          </p:cNvSpPr>
          <p:nvPr>
            <p:ph type="body" idx="3"/>
          </p:nvPr>
        </p:nvSpPr>
        <p:spPr>
          <a:xfrm>
            <a:off x="415635" y="0"/>
            <a:ext cx="10983191" cy="904009"/>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1000"/>
              </a:spcBef>
              <a:spcAft>
                <a:spcPts val="0"/>
              </a:spcAft>
              <a:buClr>
                <a:schemeClr val="lt1"/>
              </a:buClr>
              <a:buSzPts val="2800"/>
              <a:buNone/>
              <a:defRPr>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45829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Karşılaştırma">
  <p:cSld name="Karşılaştırma">
    <p:spTree>
      <p:nvGrpSpPr>
        <p:cNvPr id="1" name="Shape 43"/>
        <p:cNvGrpSpPr/>
        <p:nvPr/>
      </p:nvGrpSpPr>
      <p:grpSpPr>
        <a:xfrm>
          <a:off x="0" y="0"/>
          <a:ext cx="0" cy="0"/>
          <a:chOff x="0" y="0"/>
          <a:chExt cx="0" cy="0"/>
        </a:xfrm>
      </p:grpSpPr>
      <p:sp>
        <p:nvSpPr>
          <p:cNvPr id="44" name="Google Shape;44;p11"/>
          <p:cNvSpPr txBox="1">
            <a:spLocks noGrp="1"/>
          </p:cNvSpPr>
          <p:nvPr>
            <p:ph type="title"/>
          </p:nvPr>
        </p:nvSpPr>
        <p:spPr>
          <a:xfrm>
            <a:off x="839788" y="872836"/>
            <a:ext cx="10515600" cy="81785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11"/>
          <p:cNvSpPr txBox="1">
            <a:spLocks noGrp="1"/>
          </p:cNvSpPr>
          <p:nvPr>
            <p:ph type="body" idx="2"/>
          </p:nvPr>
        </p:nvSpPr>
        <p:spPr>
          <a:xfrm>
            <a:off x="839788" y="2505075"/>
            <a:ext cx="5157787" cy="34177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11"/>
          <p:cNvSpPr txBox="1">
            <a:spLocks noGrp="1"/>
          </p:cNvSpPr>
          <p:nvPr>
            <p:ph type="body" idx="4"/>
          </p:nvPr>
        </p:nvSpPr>
        <p:spPr>
          <a:xfrm>
            <a:off x="6172200" y="2505075"/>
            <a:ext cx="5183188" cy="34177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1"/>
          <p:cNvSpPr txBox="1">
            <a:spLocks noGrp="1"/>
          </p:cNvSpPr>
          <p:nvPr>
            <p:ph type="body" idx="5"/>
          </p:nvPr>
        </p:nvSpPr>
        <p:spPr>
          <a:xfrm>
            <a:off x="415635" y="0"/>
            <a:ext cx="10983191" cy="904009"/>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1000"/>
              </a:spcBef>
              <a:spcAft>
                <a:spcPts val="0"/>
              </a:spcAft>
              <a:buClr>
                <a:schemeClr val="lt1"/>
              </a:buClr>
              <a:buSzPts val="2800"/>
              <a:buNone/>
              <a:defRPr>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522972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Yalnızca Başlık">
  <p:cSld name="Yalnızca Başlık">
    <p:spTree>
      <p:nvGrpSpPr>
        <p:cNvPr id="1" name="Shape 50"/>
        <p:cNvGrpSpPr/>
        <p:nvPr/>
      </p:nvGrpSpPr>
      <p:grpSpPr>
        <a:xfrm>
          <a:off x="0" y="0"/>
          <a:ext cx="0" cy="0"/>
          <a:chOff x="0" y="0"/>
          <a:chExt cx="0" cy="0"/>
        </a:xfrm>
      </p:grpSpPr>
      <p:sp>
        <p:nvSpPr>
          <p:cNvPr id="51" name="Google Shape;51;p12"/>
          <p:cNvSpPr txBox="1">
            <a:spLocks noGrp="1"/>
          </p:cNvSpPr>
          <p:nvPr>
            <p:ph type="title"/>
          </p:nvPr>
        </p:nvSpPr>
        <p:spPr>
          <a:xfrm>
            <a:off x="838200" y="992975"/>
            <a:ext cx="10515600" cy="6947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2"/>
          <p:cNvSpPr txBox="1">
            <a:spLocks noGrp="1"/>
          </p:cNvSpPr>
          <p:nvPr>
            <p:ph type="body" idx="1"/>
          </p:nvPr>
        </p:nvSpPr>
        <p:spPr>
          <a:xfrm>
            <a:off x="415635" y="0"/>
            <a:ext cx="10983191" cy="904009"/>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1000"/>
              </a:spcBef>
              <a:spcAft>
                <a:spcPts val="0"/>
              </a:spcAft>
              <a:buClr>
                <a:schemeClr val="lt1"/>
              </a:buClr>
              <a:buSzPts val="2800"/>
              <a:buNone/>
              <a:defRPr>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50355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şlıklı İçerik">
  <p:cSld name="Başlıklı İçerik">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839788" y="904008"/>
            <a:ext cx="3932237" cy="115339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6" name="Google Shape;56;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7" name="Google Shape;57;p13"/>
          <p:cNvSpPr txBox="1">
            <a:spLocks noGrp="1"/>
          </p:cNvSpPr>
          <p:nvPr>
            <p:ph type="body" idx="3"/>
          </p:nvPr>
        </p:nvSpPr>
        <p:spPr>
          <a:xfrm>
            <a:off x="415635" y="0"/>
            <a:ext cx="10983191" cy="904009"/>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1000"/>
              </a:spcBef>
              <a:spcAft>
                <a:spcPts val="0"/>
              </a:spcAft>
              <a:buClr>
                <a:schemeClr val="lt1"/>
              </a:buClr>
              <a:buSzPts val="2800"/>
              <a:buNone/>
              <a:defRPr>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100266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şlıklı Resim" type="picTx">
  <p:cSld name="Başlıklı Resim">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1" name="Google Shape;61;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extLst>
      <p:ext uri="{BB962C8B-B14F-4D97-AF65-F5344CB8AC3E}">
        <p14:creationId xmlns:p14="http://schemas.microsoft.com/office/powerpoint/2010/main" val="741439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şlık ve Dikey Metin">
  <p:cSld name="Başlık ve Dikey Metin">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838200" y="992975"/>
            <a:ext cx="10515600" cy="6947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5"/>
          <p:cNvSpPr txBox="1">
            <a:spLocks noGrp="1"/>
          </p:cNvSpPr>
          <p:nvPr>
            <p:ph type="body" idx="1"/>
          </p:nvPr>
        </p:nvSpPr>
        <p:spPr>
          <a:xfrm rot="5400000">
            <a:off x="4091926" y="-1428101"/>
            <a:ext cx="400814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5"/>
          <p:cNvSpPr txBox="1">
            <a:spLocks noGrp="1"/>
          </p:cNvSpPr>
          <p:nvPr>
            <p:ph type="body" idx="2"/>
          </p:nvPr>
        </p:nvSpPr>
        <p:spPr>
          <a:xfrm>
            <a:off x="415635" y="0"/>
            <a:ext cx="10983191" cy="904009"/>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1000"/>
              </a:spcBef>
              <a:spcAft>
                <a:spcPts val="0"/>
              </a:spcAft>
              <a:buClr>
                <a:schemeClr val="lt1"/>
              </a:buClr>
              <a:buSzPts val="2800"/>
              <a:buNone/>
              <a:defRPr>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61382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Dikey Başlık ve Metin">
  <p:cSld name="Dikey Başlık ve Metin">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rot="5400000">
            <a:off x="7519554" y="2109355"/>
            <a:ext cx="5039591"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6"/>
          <p:cNvSpPr txBox="1">
            <a:spLocks noGrp="1"/>
          </p:cNvSpPr>
          <p:nvPr>
            <p:ph type="body" idx="1"/>
          </p:nvPr>
        </p:nvSpPr>
        <p:spPr>
          <a:xfrm rot="5400000">
            <a:off x="2185555" y="-443345"/>
            <a:ext cx="5039591"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16"/>
          <p:cNvSpPr txBox="1">
            <a:spLocks noGrp="1"/>
          </p:cNvSpPr>
          <p:nvPr>
            <p:ph type="body" idx="2"/>
          </p:nvPr>
        </p:nvSpPr>
        <p:spPr>
          <a:xfrm>
            <a:off x="415635" y="0"/>
            <a:ext cx="10983191" cy="904009"/>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1000"/>
              </a:spcBef>
              <a:spcAft>
                <a:spcPts val="0"/>
              </a:spcAft>
              <a:buClr>
                <a:schemeClr val="lt1"/>
              </a:buClr>
              <a:buSzPts val="2800"/>
              <a:buNone/>
              <a:defRPr>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608088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stilini düzenlemek için tıklayın</a:t>
            </a:r>
          </a:p>
        </p:txBody>
      </p:sp>
      <p:sp>
        <p:nvSpPr>
          <p:cNvPr id="3" name="İçerik Yer Tutucusu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82F5995-EC49-40A4-867D-C877DAE8D4E2}" type="datetimeFigureOut">
              <a:rPr lang="tr-TR" smtClean="0"/>
              <a:t>23.05.2023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B6E16B-3DBB-473E-8B15-F4A3F9EBA598}" type="slidenum">
              <a:rPr lang="tr-TR" smtClean="0"/>
              <a:t>‹#›</a:t>
            </a:fld>
            <a:endParaRPr lang="tr-TR"/>
          </a:p>
        </p:txBody>
      </p:sp>
    </p:spTree>
    <p:extLst>
      <p:ext uri="{BB962C8B-B14F-4D97-AF65-F5344CB8AC3E}">
        <p14:creationId xmlns:p14="http://schemas.microsoft.com/office/powerpoint/2010/main" val="1899255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p:cNvSpPr>
            <a:spLocks noGrp="1"/>
          </p:cNvSpPr>
          <p:nvPr>
            <p:ph type="dt" sz="half" idx="10"/>
          </p:nvPr>
        </p:nvSpPr>
        <p:spPr/>
        <p:txBody>
          <a:bodyPr/>
          <a:lstStyle/>
          <a:p>
            <a:fld id="{282F5995-EC49-40A4-867D-C877DAE8D4E2}" type="datetimeFigureOut">
              <a:rPr lang="tr-TR" smtClean="0"/>
              <a:t>23.05.2023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B6E16B-3DBB-473E-8B15-F4A3F9EBA598}" type="slidenum">
              <a:rPr lang="tr-TR" smtClean="0"/>
              <a:t>‹#›</a:t>
            </a:fld>
            <a:endParaRPr lang="tr-TR"/>
          </a:p>
        </p:txBody>
      </p:sp>
    </p:spTree>
    <p:extLst>
      <p:ext uri="{BB962C8B-B14F-4D97-AF65-F5344CB8AC3E}">
        <p14:creationId xmlns:p14="http://schemas.microsoft.com/office/powerpoint/2010/main" val="2263798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stilini düzenlemek için tıklayın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282F5995-EC49-40A4-867D-C877DAE8D4E2}" type="datetimeFigureOut">
              <a:rPr lang="tr-TR" smtClean="0"/>
              <a:t>23.05.2023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EB6E16B-3DBB-473E-8B15-F4A3F9EBA598}" type="slidenum">
              <a:rPr lang="tr-TR" smtClean="0"/>
              <a:t>‹#›</a:t>
            </a:fld>
            <a:endParaRPr lang="tr-TR"/>
          </a:p>
        </p:txBody>
      </p:sp>
    </p:spTree>
    <p:extLst>
      <p:ext uri="{BB962C8B-B14F-4D97-AF65-F5344CB8AC3E}">
        <p14:creationId xmlns:p14="http://schemas.microsoft.com/office/powerpoint/2010/main" val="3601319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282F5995-EC49-40A4-867D-C877DAE8D4E2}" type="datetimeFigureOut">
              <a:rPr lang="tr-TR" smtClean="0"/>
              <a:t>23.05.2023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EB6E16B-3DBB-473E-8B15-F4A3F9EBA598}" type="slidenum">
              <a:rPr lang="tr-TR" smtClean="0"/>
              <a:t>‹#›</a:t>
            </a:fld>
            <a:endParaRPr lang="tr-TR"/>
          </a:p>
        </p:txBody>
      </p:sp>
    </p:spTree>
    <p:extLst>
      <p:ext uri="{BB962C8B-B14F-4D97-AF65-F5344CB8AC3E}">
        <p14:creationId xmlns:p14="http://schemas.microsoft.com/office/powerpoint/2010/main" val="177862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stilini düzenlemek için tıklayın</a:t>
            </a:r>
          </a:p>
        </p:txBody>
      </p:sp>
      <p:sp>
        <p:nvSpPr>
          <p:cNvPr id="3" name="Veri Yer Tutucusu 2"/>
          <p:cNvSpPr>
            <a:spLocks noGrp="1"/>
          </p:cNvSpPr>
          <p:nvPr>
            <p:ph type="dt" sz="half" idx="10"/>
          </p:nvPr>
        </p:nvSpPr>
        <p:spPr/>
        <p:txBody>
          <a:bodyPr/>
          <a:lstStyle/>
          <a:p>
            <a:fld id="{282F5995-EC49-40A4-867D-C877DAE8D4E2}" type="datetimeFigureOut">
              <a:rPr lang="tr-TR" smtClean="0"/>
              <a:t>23.05.2023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EB6E16B-3DBB-473E-8B15-F4A3F9EBA598}" type="slidenum">
              <a:rPr lang="tr-TR" smtClean="0"/>
              <a:t>‹#›</a:t>
            </a:fld>
            <a:endParaRPr lang="tr-TR"/>
          </a:p>
        </p:txBody>
      </p:sp>
    </p:spTree>
    <p:extLst>
      <p:ext uri="{BB962C8B-B14F-4D97-AF65-F5344CB8AC3E}">
        <p14:creationId xmlns:p14="http://schemas.microsoft.com/office/powerpoint/2010/main" val="145009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82F5995-EC49-40A4-867D-C877DAE8D4E2}" type="datetimeFigureOut">
              <a:rPr lang="tr-TR" smtClean="0"/>
              <a:t>23.05.2023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EB6E16B-3DBB-473E-8B15-F4A3F9EBA598}" type="slidenum">
              <a:rPr lang="tr-TR" smtClean="0"/>
              <a:t>‹#›</a:t>
            </a:fld>
            <a:endParaRPr lang="tr-TR"/>
          </a:p>
        </p:txBody>
      </p:sp>
    </p:spTree>
    <p:extLst>
      <p:ext uri="{BB962C8B-B14F-4D97-AF65-F5344CB8AC3E}">
        <p14:creationId xmlns:p14="http://schemas.microsoft.com/office/powerpoint/2010/main" val="3653827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p:cNvSpPr>
            <a:spLocks noGrp="1"/>
          </p:cNvSpPr>
          <p:nvPr>
            <p:ph type="dt" sz="half" idx="10"/>
          </p:nvPr>
        </p:nvSpPr>
        <p:spPr/>
        <p:txBody>
          <a:bodyPr/>
          <a:lstStyle/>
          <a:p>
            <a:fld id="{282F5995-EC49-40A4-867D-C877DAE8D4E2}" type="datetimeFigureOut">
              <a:rPr lang="tr-TR" smtClean="0"/>
              <a:t>23.05.2023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EB6E16B-3DBB-473E-8B15-F4A3F9EBA598}" type="slidenum">
              <a:rPr lang="tr-TR" smtClean="0"/>
              <a:t>‹#›</a:t>
            </a:fld>
            <a:endParaRPr lang="tr-TR"/>
          </a:p>
        </p:txBody>
      </p:sp>
    </p:spTree>
    <p:extLst>
      <p:ext uri="{BB962C8B-B14F-4D97-AF65-F5344CB8AC3E}">
        <p14:creationId xmlns:p14="http://schemas.microsoft.com/office/powerpoint/2010/main" val="2911494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p:cNvSpPr>
            <a:spLocks noGrp="1"/>
          </p:cNvSpPr>
          <p:nvPr>
            <p:ph type="dt" sz="half" idx="10"/>
          </p:nvPr>
        </p:nvSpPr>
        <p:spPr/>
        <p:txBody>
          <a:bodyPr/>
          <a:lstStyle/>
          <a:p>
            <a:fld id="{282F5995-EC49-40A4-867D-C877DAE8D4E2}" type="datetimeFigureOut">
              <a:rPr lang="tr-TR" smtClean="0"/>
              <a:t>23.05.2023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EB6E16B-3DBB-473E-8B15-F4A3F9EBA598}" type="slidenum">
              <a:rPr lang="tr-TR" smtClean="0"/>
              <a:t>‹#›</a:t>
            </a:fld>
            <a:endParaRPr lang="tr-TR"/>
          </a:p>
        </p:txBody>
      </p:sp>
    </p:spTree>
    <p:extLst>
      <p:ext uri="{BB962C8B-B14F-4D97-AF65-F5344CB8AC3E}">
        <p14:creationId xmlns:p14="http://schemas.microsoft.com/office/powerpoint/2010/main" val="2226463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2F5995-EC49-40A4-867D-C877DAE8D4E2}" type="datetimeFigureOut">
              <a:rPr lang="tr-TR" smtClean="0"/>
              <a:t>23.05.2023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B6E16B-3DBB-473E-8B15-F4A3F9EBA598}" type="slidenum">
              <a:rPr lang="tr-TR" smtClean="0"/>
              <a:t>‹#›</a:t>
            </a:fld>
            <a:endParaRPr lang="tr-TR"/>
          </a:p>
        </p:txBody>
      </p:sp>
    </p:spTree>
    <p:extLst>
      <p:ext uri="{BB962C8B-B14F-4D97-AF65-F5344CB8AC3E}">
        <p14:creationId xmlns:p14="http://schemas.microsoft.com/office/powerpoint/2010/main" val="423659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
        <p:cNvGrpSpPr/>
        <p:nvPr/>
      </p:nvGrpSpPr>
      <p:grpSpPr>
        <a:xfrm>
          <a:off x="0" y="0"/>
          <a:ext cx="0" cy="0"/>
          <a:chOff x="0" y="0"/>
          <a:chExt cx="0" cy="0"/>
        </a:xfrm>
      </p:grpSpPr>
      <p:sp>
        <p:nvSpPr>
          <p:cNvPr id="18" name="Google Shape;18;p5"/>
          <p:cNvSpPr/>
          <p:nvPr/>
        </p:nvSpPr>
        <p:spPr>
          <a:xfrm>
            <a:off x="0" y="5943599"/>
            <a:ext cx="12210287" cy="914400"/>
          </a:xfrm>
          <a:prstGeom prst="rect">
            <a:avLst/>
          </a:prstGeom>
          <a:solidFill>
            <a:srgbClr val="00A5B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 name="Google Shape;19;p5"/>
          <p:cNvSpPr txBox="1"/>
          <p:nvPr/>
        </p:nvSpPr>
        <p:spPr>
          <a:xfrm>
            <a:off x="0" y="-10921"/>
            <a:ext cx="12210287" cy="914400"/>
          </a:xfrm>
          <a:prstGeom prst="rect">
            <a:avLst/>
          </a:prstGeom>
          <a:solidFill>
            <a:srgbClr val="00A5B5"/>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a:p>
            <a:pPr marL="457200" marR="0" lvl="1" indent="0" algn="ctr" rtl="0">
              <a:lnSpc>
                <a:spcPct val="90000"/>
              </a:lnSpc>
              <a:spcBef>
                <a:spcPts val="500"/>
              </a:spcBef>
              <a:spcAft>
                <a:spcPts val="0"/>
              </a:spcAft>
              <a:buClr>
                <a:schemeClr val="dk1"/>
              </a:buClr>
              <a:buSzPts val="2800"/>
              <a:buFont typeface="Arial"/>
              <a:buNone/>
            </a:pPr>
            <a:endParaRPr sz="2800" b="0" i="0" u="none" strike="noStrike" cap="none">
              <a:solidFill>
                <a:schemeClr val="lt1"/>
              </a:solidFill>
              <a:latin typeface="Calibri"/>
              <a:ea typeface="Calibri"/>
              <a:cs typeface="Calibri"/>
              <a:sym typeface="Calibri"/>
            </a:endParaRPr>
          </a:p>
          <a:p>
            <a:pPr marL="914400" marR="0" lvl="2" indent="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1371600" marR="0" lvl="3" indent="0" algn="l" rtl="0">
              <a:lnSpc>
                <a:spcPct val="90000"/>
              </a:lnSpc>
              <a:spcBef>
                <a:spcPts val="5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5"/>
          <p:cNvSpPr txBox="1">
            <a:spLocks noGrp="1"/>
          </p:cNvSpPr>
          <p:nvPr>
            <p:ph type="title"/>
          </p:nvPr>
        </p:nvSpPr>
        <p:spPr>
          <a:xfrm>
            <a:off x="838200" y="992975"/>
            <a:ext cx="10515600" cy="69474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 name="Google Shape;21;p5"/>
          <p:cNvSpPr txBox="1">
            <a:spLocks noGrp="1"/>
          </p:cNvSpPr>
          <p:nvPr>
            <p:ph type="body" idx="1"/>
          </p:nvPr>
        </p:nvSpPr>
        <p:spPr>
          <a:xfrm>
            <a:off x="838200" y="1825625"/>
            <a:ext cx="10515600" cy="400814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2" name="Google Shape;22;p5"/>
          <p:cNvPicPr preferRelativeResize="0"/>
          <p:nvPr/>
        </p:nvPicPr>
        <p:blipFill rotWithShape="1">
          <a:blip r:embed="rId10">
            <a:alphaModFix/>
          </a:blip>
          <a:srcRect/>
          <a:stretch/>
        </p:blipFill>
        <p:spPr>
          <a:xfrm>
            <a:off x="617245" y="6139191"/>
            <a:ext cx="2519701" cy="523217"/>
          </a:xfrm>
          <a:prstGeom prst="rect">
            <a:avLst/>
          </a:prstGeom>
          <a:noFill/>
          <a:ln>
            <a:noFill/>
          </a:ln>
        </p:spPr>
      </p:pic>
      <p:sp>
        <p:nvSpPr>
          <p:cNvPr id="23" name="Google Shape;23;p5"/>
          <p:cNvSpPr/>
          <p:nvPr/>
        </p:nvSpPr>
        <p:spPr>
          <a:xfrm>
            <a:off x="8357167" y="6292308"/>
            <a:ext cx="3416320" cy="216982"/>
          </a:xfrm>
          <a:prstGeom prst="rect">
            <a:avLst/>
          </a:prstGeom>
          <a:noFill/>
          <a:ln>
            <a:noFill/>
          </a:ln>
        </p:spPr>
        <p:txBody>
          <a:bodyPr spcFirstLastPara="1" wrap="square" lIns="91425" tIns="45700" rIns="91425" bIns="45700" anchor="t" anchorCtr="0">
            <a:noAutofit/>
          </a:bodyPr>
          <a:lstStyle/>
          <a:p>
            <a:pPr marL="914400" marR="0" lvl="2" indent="0" algn="l" rtl="0">
              <a:lnSpc>
                <a:spcPct val="90000"/>
              </a:lnSpc>
              <a:spcBef>
                <a:spcPts val="0"/>
              </a:spcBef>
              <a:spcAft>
                <a:spcPts val="0"/>
              </a:spcAft>
              <a:buClr>
                <a:schemeClr val="lt1"/>
              </a:buClr>
              <a:buSzPts val="900"/>
              <a:buFont typeface="Arial"/>
              <a:buNone/>
            </a:pPr>
            <a:r>
              <a:rPr lang="tr-TR" sz="900" b="0" i="0" u="none" strike="noStrike" cap="none">
                <a:solidFill>
                  <a:schemeClr val="lt1"/>
                </a:solidFill>
                <a:latin typeface="Calibri"/>
                <a:ea typeface="Calibri"/>
                <a:cs typeface="Calibri"/>
                <a:sym typeface="Calibri"/>
              </a:rPr>
              <a:t>© 2020 </a:t>
            </a:r>
            <a:r>
              <a:rPr lang="tr-TR" sz="900" b="0" i="0" u="none" strike="noStrike" cap="none" dirty="0" err="1">
                <a:solidFill>
                  <a:schemeClr val="lt1"/>
                </a:solidFill>
                <a:latin typeface="Calibri"/>
                <a:ea typeface="Calibri"/>
                <a:cs typeface="Calibri"/>
                <a:sym typeface="Calibri"/>
              </a:rPr>
              <a:t>Bakırçay</a:t>
            </a:r>
            <a:r>
              <a:rPr lang="tr-TR" sz="900" b="0" i="0" u="none" strike="noStrike" cap="none" dirty="0">
                <a:solidFill>
                  <a:schemeClr val="lt1"/>
                </a:solidFill>
                <a:latin typeface="Calibri"/>
                <a:ea typeface="Calibri"/>
                <a:cs typeface="Calibri"/>
                <a:sym typeface="Calibri"/>
              </a:rPr>
              <a:t> Üniversitesi Tüm Hakları Saklıdır</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047750530"/>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mailto:erasmus@bakircay.edu.tr"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hyperlink" Target="http://www.bakircay.edu.t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learning-agreement.e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B1DA2B2E-44D2-48CA-85E0-41E21CC687A9}"/>
              </a:ext>
            </a:extLst>
          </p:cNvPr>
          <p:cNvSpPr txBox="1"/>
          <p:nvPr/>
        </p:nvSpPr>
        <p:spPr>
          <a:xfrm>
            <a:off x="1272619" y="1310326"/>
            <a:ext cx="1074655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2000" b="1" i="0" u="none" strike="noStrike" kern="0" cap="none" spc="0" normalizeH="0" baseline="0" noProof="0" dirty="0">
                <a:ln>
                  <a:noFill/>
                </a:ln>
                <a:solidFill>
                  <a:srgbClr val="000000"/>
                </a:solidFill>
                <a:effectLst/>
                <a:uLnTx/>
                <a:uFillTx/>
                <a:latin typeface="Arial"/>
                <a:cs typeface="Arial"/>
                <a:sym typeface="Arial"/>
              </a:rPr>
              <a:t>ULUSLARARASI İLİŞKİLER VE DEĞİŞİM PROGRAMLARI KOORDİNATÖRLÜĞÜ</a:t>
            </a:r>
          </a:p>
        </p:txBody>
      </p:sp>
      <p:sp>
        <p:nvSpPr>
          <p:cNvPr id="7" name="Metin kutusu 6">
            <a:extLst>
              <a:ext uri="{FF2B5EF4-FFF2-40B4-BE49-F238E27FC236}">
                <a16:creationId xmlns:a16="http://schemas.microsoft.com/office/drawing/2014/main" id="{9695ABCA-8879-406B-B2DF-AA34294FDC52}"/>
              </a:ext>
            </a:extLst>
          </p:cNvPr>
          <p:cNvSpPr txBox="1"/>
          <p:nvPr/>
        </p:nvSpPr>
        <p:spPr>
          <a:xfrm>
            <a:off x="2204789" y="2349277"/>
            <a:ext cx="8173040"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tr-TR" sz="2000" b="1" kern="0" dirty="0">
                <a:solidFill>
                  <a:schemeClr val="accent6">
                    <a:lumMod val="75000"/>
                  </a:schemeClr>
                </a:solidFill>
                <a:latin typeface="Arial"/>
                <a:cs typeface="Arial"/>
                <a:sym typeface="Arial"/>
              </a:rPr>
              <a:t>2023-2024 Güz Döneminde Öğrenim Hareketliliği Gerçekleştirecek Öğrenciler İçin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2000" b="1" i="0" u="none" strike="noStrike" kern="0" cap="none" spc="0" normalizeH="0" baseline="0" noProof="0" dirty="0">
              <a:ln>
                <a:noFill/>
              </a:ln>
              <a:solidFill>
                <a:schemeClr val="accent6">
                  <a:lumMod val="75000"/>
                </a:schemeClr>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tr-TR" sz="2400" b="1" kern="0" dirty="0">
                <a:solidFill>
                  <a:schemeClr val="accent1">
                    <a:lumMod val="75000"/>
                  </a:schemeClr>
                </a:solidFill>
                <a:latin typeface="Arial"/>
                <a:cs typeface="Arial"/>
                <a:sym typeface="Arial"/>
              </a:rPr>
              <a:t>ORYANTASYON TOPLANTISI</a:t>
            </a:r>
            <a:endParaRPr kumimoji="0" lang="tr-TR" sz="2400" b="1" i="0" u="none" strike="noStrike" kern="0" cap="none" spc="0" normalizeH="0" baseline="0" noProof="0" dirty="0">
              <a:ln>
                <a:noFill/>
              </a:ln>
              <a:solidFill>
                <a:schemeClr val="accent1">
                  <a:lumMod val="75000"/>
                </a:schemeClr>
              </a:solidFill>
              <a:effectLst/>
              <a:uLnTx/>
              <a:uFillTx/>
              <a:latin typeface="Arial"/>
              <a:cs typeface="Arial"/>
              <a:sym typeface="Arial"/>
            </a:endParaRPr>
          </a:p>
        </p:txBody>
      </p:sp>
      <p:pic>
        <p:nvPicPr>
          <p:cNvPr id="9" name="Resim 8">
            <a:extLst>
              <a:ext uri="{FF2B5EF4-FFF2-40B4-BE49-F238E27FC236}">
                <a16:creationId xmlns:a16="http://schemas.microsoft.com/office/drawing/2014/main" id="{715BD24E-BF6C-472C-8AAA-82499B839BC9}"/>
              </a:ext>
            </a:extLst>
          </p:cNvPr>
          <p:cNvPicPr>
            <a:picLocks noChangeAspect="1"/>
          </p:cNvPicPr>
          <p:nvPr/>
        </p:nvPicPr>
        <p:blipFill>
          <a:blip r:embed="rId2"/>
          <a:stretch>
            <a:fillRect/>
          </a:stretch>
        </p:blipFill>
        <p:spPr>
          <a:xfrm>
            <a:off x="328366" y="4749396"/>
            <a:ext cx="3227108" cy="925272"/>
          </a:xfrm>
          <a:prstGeom prst="rect">
            <a:avLst/>
          </a:prstGeom>
        </p:spPr>
      </p:pic>
      <p:pic>
        <p:nvPicPr>
          <p:cNvPr id="11" name="Resim 10" descr="metin içeren bir resim&#10;&#10;Açıklama otomatik olarak oluşturuldu">
            <a:extLst>
              <a:ext uri="{FF2B5EF4-FFF2-40B4-BE49-F238E27FC236}">
                <a16:creationId xmlns:a16="http://schemas.microsoft.com/office/drawing/2014/main" id="{AB63DAB2-3DBB-4AE9-9303-1183958D7667}"/>
              </a:ext>
            </a:extLst>
          </p:cNvPr>
          <p:cNvPicPr>
            <a:picLocks noChangeAspect="1"/>
          </p:cNvPicPr>
          <p:nvPr/>
        </p:nvPicPr>
        <p:blipFill>
          <a:blip r:embed="rId3"/>
          <a:stretch>
            <a:fillRect/>
          </a:stretch>
        </p:blipFill>
        <p:spPr>
          <a:xfrm>
            <a:off x="4570428" y="4944865"/>
            <a:ext cx="2916023" cy="602809"/>
          </a:xfrm>
          <a:prstGeom prst="rect">
            <a:avLst/>
          </a:prstGeom>
        </p:spPr>
      </p:pic>
      <p:pic>
        <p:nvPicPr>
          <p:cNvPr id="13" name="Resim 12">
            <a:extLst>
              <a:ext uri="{FF2B5EF4-FFF2-40B4-BE49-F238E27FC236}">
                <a16:creationId xmlns:a16="http://schemas.microsoft.com/office/drawing/2014/main" id="{23B0EC62-15A2-405C-B5C1-F8F81040FD99}"/>
              </a:ext>
            </a:extLst>
          </p:cNvPr>
          <p:cNvPicPr>
            <a:picLocks noChangeAspect="1"/>
          </p:cNvPicPr>
          <p:nvPr/>
        </p:nvPicPr>
        <p:blipFill>
          <a:blip r:embed="rId4"/>
          <a:stretch>
            <a:fillRect/>
          </a:stretch>
        </p:blipFill>
        <p:spPr>
          <a:xfrm>
            <a:off x="9348583" y="4843931"/>
            <a:ext cx="1575323" cy="830737"/>
          </a:xfrm>
          <a:prstGeom prst="rect">
            <a:avLst/>
          </a:prstGeom>
        </p:spPr>
      </p:pic>
    </p:spTree>
    <p:extLst>
      <p:ext uri="{BB962C8B-B14F-4D97-AF65-F5344CB8AC3E}">
        <p14:creationId xmlns:p14="http://schemas.microsoft.com/office/powerpoint/2010/main" val="2849897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3" name="Metin kutusu 2">
            <a:extLst>
              <a:ext uri="{FF2B5EF4-FFF2-40B4-BE49-F238E27FC236}">
                <a16:creationId xmlns:a16="http://schemas.microsoft.com/office/drawing/2014/main" id="{E20645C5-1A62-41BD-8714-C68C021C7583}"/>
              </a:ext>
            </a:extLst>
          </p:cNvPr>
          <p:cNvSpPr txBox="1"/>
          <p:nvPr/>
        </p:nvSpPr>
        <p:spPr>
          <a:xfrm>
            <a:off x="360443" y="977053"/>
            <a:ext cx="11739822" cy="2246769"/>
          </a:xfrm>
          <a:prstGeom prst="rect">
            <a:avLst/>
          </a:prstGeom>
          <a:noFill/>
        </p:spPr>
        <p:txBody>
          <a:bodyPr wrap="square" rtlCol="0">
            <a:spAutoFit/>
          </a:bodyPr>
          <a:lstStyle/>
          <a:p>
            <a:pPr marL="457200" indent="-457200">
              <a:buClr>
                <a:srgbClr val="00B050"/>
              </a:buClr>
              <a:buFont typeface="+mj-lt"/>
              <a:buAutoNum type="arabicPeriod" startAt="10"/>
            </a:pPr>
            <a:r>
              <a:rPr lang="tr-TR" sz="2000" dirty="0">
                <a:solidFill>
                  <a:schemeClr val="accent4">
                    <a:lumMod val="75000"/>
                  </a:schemeClr>
                </a:solidFill>
                <a:latin typeface="Arial" panose="020B0604020202020204" pitchFamily="34" charset="0"/>
                <a:cs typeface="Arial" panose="020B0604020202020204" pitchFamily="34" charset="0"/>
              </a:rPr>
              <a:t>Hibe Sözleşmesi: </a:t>
            </a:r>
            <a:r>
              <a:rPr lang="tr-TR" sz="2000" dirty="0">
                <a:latin typeface="Arial" panose="020B0604020202020204" pitchFamily="34" charset="0"/>
                <a:cs typeface="Arial" panose="020B0604020202020204" pitchFamily="34" charset="0"/>
              </a:rPr>
              <a:t>Hibe sözleşmesi öğrenci ve okul arasında imzalanan, hareketliliğin gerekliliklerini içeren, hareketlilik süresini ve hibe miktarını içeren, hangi durumlarda hibede kesintilerin olabileceğini belirten sürecin en önemli belgesidir. Belge UİDPK tarafından hazırlanır.  Bütün belgeler tamamlandıktan sonra öğrenci ile hibe sözleşmesi imzalanır ve bu sözleşme imzaladıktan sonra öğrencilere hibe yatırılır. Vize alamayan öğrenci ile sözleşme imzalanmaz. Bu sözleşme hem hibeli hem de </a:t>
            </a:r>
            <a:r>
              <a:rPr lang="tr-TR" sz="2000" dirty="0" err="1">
                <a:latin typeface="Arial" panose="020B0604020202020204" pitchFamily="34" charset="0"/>
                <a:cs typeface="Arial" panose="020B0604020202020204" pitchFamily="34" charset="0"/>
              </a:rPr>
              <a:t>hibesiz</a:t>
            </a:r>
            <a:r>
              <a:rPr lang="tr-TR" sz="2000" dirty="0">
                <a:latin typeface="Arial" panose="020B0604020202020204" pitchFamily="34" charset="0"/>
                <a:cs typeface="Arial" panose="020B0604020202020204" pitchFamily="34" charset="0"/>
              </a:rPr>
              <a:t> öğrencilerimizle imzalanır. </a:t>
            </a:r>
          </a:p>
          <a:p>
            <a:pPr marL="457200" indent="-457200">
              <a:buClr>
                <a:srgbClr val="00B050"/>
              </a:buClr>
              <a:buFont typeface="+mj-lt"/>
              <a:buAutoNum type="arabicPeriod" startAt="8"/>
            </a:pPr>
            <a:endParaRPr lang="tr-TR" sz="2000"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A919D461-0C5A-4927-B28C-827F3BF8AC27}"/>
              </a:ext>
            </a:extLst>
          </p:cNvPr>
          <p:cNvSpPr txBox="1"/>
          <p:nvPr/>
        </p:nvSpPr>
        <p:spPr>
          <a:xfrm>
            <a:off x="2920754" y="315013"/>
            <a:ext cx="5948040" cy="400110"/>
          </a:xfrm>
          <a:prstGeom prst="rect">
            <a:avLst/>
          </a:prstGeom>
          <a:noFill/>
        </p:spPr>
        <p:txBody>
          <a:bodyPr wrap="square" rtlCol="0">
            <a:spAutoFit/>
          </a:bodyPr>
          <a:lstStyle/>
          <a:p>
            <a:r>
              <a:rPr lang="tr-TR" sz="2000" u="sng" dirty="0">
                <a:solidFill>
                  <a:schemeClr val="accent2">
                    <a:lumMod val="75000"/>
                  </a:schemeClr>
                </a:solidFill>
                <a:latin typeface="Arial" panose="020B0604020202020204" pitchFamily="34" charset="0"/>
                <a:cs typeface="Arial" panose="020B0604020202020204" pitchFamily="34" charset="0"/>
              </a:rPr>
              <a:t>ADIM 2: Gerekli Belgeleri Hazırlamak/Edinmek</a:t>
            </a:r>
          </a:p>
        </p:txBody>
      </p:sp>
    </p:spTree>
    <p:extLst>
      <p:ext uri="{BB962C8B-B14F-4D97-AF65-F5344CB8AC3E}">
        <p14:creationId xmlns:p14="http://schemas.microsoft.com/office/powerpoint/2010/main" val="3333934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pic>
        <p:nvPicPr>
          <p:cNvPr id="4" name="Resim 3" descr="Çarpıcı bir gökyüzünün altında kalkış yapan uçak">
            <a:extLst>
              <a:ext uri="{FF2B5EF4-FFF2-40B4-BE49-F238E27FC236}">
                <a16:creationId xmlns:a16="http://schemas.microsoft.com/office/drawing/2014/main" id="{77D06BB4-D146-4509-9633-ABD1B7D2CD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5548" y="196880"/>
            <a:ext cx="8093774" cy="5284079"/>
          </a:xfrm>
          <a:prstGeom prst="rect">
            <a:avLst/>
          </a:prstGeom>
        </p:spPr>
      </p:pic>
      <p:pic>
        <p:nvPicPr>
          <p:cNvPr id="8" name="Resim 7">
            <a:extLst>
              <a:ext uri="{FF2B5EF4-FFF2-40B4-BE49-F238E27FC236}">
                <a16:creationId xmlns:a16="http://schemas.microsoft.com/office/drawing/2014/main" id="{194857B5-9758-4364-BC60-934B6B5979D4}"/>
              </a:ext>
            </a:extLst>
          </p:cNvPr>
          <p:cNvPicPr>
            <a:picLocks noChangeAspect="1"/>
          </p:cNvPicPr>
          <p:nvPr/>
        </p:nvPicPr>
        <p:blipFill>
          <a:blip r:embed="rId5"/>
          <a:stretch>
            <a:fillRect/>
          </a:stretch>
        </p:blipFill>
        <p:spPr>
          <a:xfrm>
            <a:off x="6933459" y="381426"/>
            <a:ext cx="2923123" cy="2457493"/>
          </a:xfrm>
          <a:prstGeom prst="rect">
            <a:avLst/>
          </a:prstGeom>
        </p:spPr>
      </p:pic>
      <p:pic>
        <p:nvPicPr>
          <p:cNvPr id="10" name="Resim 9" descr="Yoldayım Arı">
            <a:extLst>
              <a:ext uri="{FF2B5EF4-FFF2-40B4-BE49-F238E27FC236}">
                <a16:creationId xmlns:a16="http://schemas.microsoft.com/office/drawing/2014/main" id="{140B8B04-5626-4BEB-9599-CF62F6212D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96360" y="575112"/>
            <a:ext cx="1146048" cy="1146048"/>
          </a:xfrm>
          <a:prstGeom prst="rect">
            <a:avLst/>
          </a:prstGeom>
        </p:spPr>
      </p:pic>
    </p:spTree>
    <p:extLst>
      <p:ext uri="{BB962C8B-B14F-4D97-AF65-F5344CB8AC3E}">
        <p14:creationId xmlns:p14="http://schemas.microsoft.com/office/powerpoint/2010/main" val="3248104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3" name="Metin kutusu 2">
            <a:extLst>
              <a:ext uri="{FF2B5EF4-FFF2-40B4-BE49-F238E27FC236}">
                <a16:creationId xmlns:a16="http://schemas.microsoft.com/office/drawing/2014/main" id="{E20645C5-1A62-41BD-8714-C68C021C7583}"/>
              </a:ext>
            </a:extLst>
          </p:cNvPr>
          <p:cNvSpPr txBox="1"/>
          <p:nvPr/>
        </p:nvSpPr>
        <p:spPr>
          <a:xfrm>
            <a:off x="226089" y="1110218"/>
            <a:ext cx="11739822" cy="3785652"/>
          </a:xfrm>
          <a:prstGeom prst="rect">
            <a:avLst/>
          </a:prstGeom>
          <a:noFill/>
        </p:spPr>
        <p:txBody>
          <a:bodyPr wrap="square" rtlCol="0">
            <a:spAutoFit/>
          </a:bodyPr>
          <a:lstStyle/>
          <a:p>
            <a:pPr>
              <a:buClr>
                <a:srgbClr val="00B050"/>
              </a:buClr>
            </a:pPr>
            <a:r>
              <a:rPr lang="tr-TR" sz="2000" dirty="0">
                <a:latin typeface="Arial" panose="020B0604020202020204" pitchFamily="34" charset="0"/>
                <a:cs typeface="Arial" panose="020B0604020202020204" pitchFamily="34" charset="0"/>
              </a:rPr>
              <a:t>Bu kısımda, hareketliliğine başlayan öğrencilerimizin hareketlilik sırasında düzenlemesi gereken ve hareketlilik sonrasında </a:t>
            </a:r>
            <a:r>
              <a:rPr lang="tr-TR" sz="2000" dirty="0" err="1">
                <a:latin typeface="Arial" panose="020B0604020202020204" pitchFamily="34" charset="0"/>
                <a:cs typeface="Arial" panose="020B0604020202020204" pitchFamily="34" charset="0"/>
              </a:rPr>
              <a:t>UİDPK’ya</a:t>
            </a:r>
            <a:r>
              <a:rPr lang="tr-TR" sz="2000" dirty="0">
                <a:latin typeface="Arial" panose="020B0604020202020204" pitchFamily="34" charset="0"/>
                <a:cs typeface="Arial" panose="020B0604020202020204" pitchFamily="34" charset="0"/>
              </a:rPr>
              <a:t> teslim etmesi gereken belgelerden bahsedilecektir.</a:t>
            </a:r>
          </a:p>
          <a:p>
            <a:pPr>
              <a:buClr>
                <a:srgbClr val="00B050"/>
              </a:buClr>
            </a:pPr>
            <a:endParaRPr lang="tr-TR" sz="2000" dirty="0">
              <a:latin typeface="Arial" panose="020B0604020202020204" pitchFamily="34" charset="0"/>
              <a:cs typeface="Arial" panose="020B0604020202020204" pitchFamily="34" charset="0"/>
            </a:endParaRPr>
          </a:p>
          <a:p>
            <a:pPr>
              <a:buClr>
                <a:srgbClr val="00B050"/>
              </a:buClr>
            </a:pPr>
            <a:r>
              <a:rPr lang="tr-TR" sz="2000" dirty="0" err="1">
                <a:solidFill>
                  <a:schemeClr val="accent1"/>
                </a:solidFill>
                <a:latin typeface="Arial" panose="020B0604020202020204" pitchFamily="34" charset="0"/>
                <a:cs typeface="Arial" panose="020B0604020202020204" pitchFamily="34" charset="0"/>
              </a:rPr>
              <a:t>Arrival</a:t>
            </a:r>
            <a:r>
              <a:rPr lang="tr-TR" sz="2000" dirty="0">
                <a:solidFill>
                  <a:schemeClr val="accent1"/>
                </a:solidFill>
                <a:latin typeface="Arial" panose="020B0604020202020204" pitchFamily="34" charset="0"/>
                <a:cs typeface="Arial" panose="020B0604020202020204" pitchFamily="34" charset="0"/>
              </a:rPr>
              <a:t> Form</a:t>
            </a:r>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Arrival</a:t>
            </a:r>
            <a:r>
              <a:rPr lang="tr-TR" sz="2000" dirty="0">
                <a:latin typeface="Arial" panose="020B0604020202020204" pitchFamily="34" charset="0"/>
                <a:cs typeface="Arial" panose="020B0604020202020204" pitchFamily="34" charset="0"/>
              </a:rPr>
              <a:t> Form karşı kuruma varış teyidini </a:t>
            </a:r>
            <a:r>
              <a:rPr lang="tr-TR" sz="2000" dirty="0" err="1">
                <a:latin typeface="Arial" panose="020B0604020202020204" pitchFamily="34" charset="0"/>
                <a:cs typeface="Arial" panose="020B0604020202020204" pitchFamily="34" charset="0"/>
              </a:rPr>
              <a:t>UİDPK’ya</a:t>
            </a:r>
            <a:r>
              <a:rPr lang="tr-TR" sz="2000" dirty="0">
                <a:latin typeface="Arial" panose="020B0604020202020204" pitchFamily="34" charset="0"/>
                <a:cs typeface="Arial" panose="020B0604020202020204" pitchFamily="34" charset="0"/>
              </a:rPr>
              <a:t> verecek olan bir formdur. Karşı Kuruma varıldığında sizinle ilgilenen personele varış tarihinizi belirtilir bu kişiden belgeyi doldurup imzalaması istenir, daha sonra bu belge </a:t>
            </a:r>
            <a:r>
              <a:rPr lang="tr-TR" sz="2000" dirty="0" err="1">
                <a:latin typeface="Arial" panose="020B0604020202020204" pitchFamily="34" charset="0"/>
                <a:cs typeface="Arial" panose="020B0604020202020204" pitchFamily="34" charset="0"/>
              </a:rPr>
              <a:t>UİDPK’ya</a:t>
            </a:r>
            <a:r>
              <a:rPr lang="tr-TR" sz="2000" dirty="0">
                <a:latin typeface="Arial" panose="020B0604020202020204" pitchFamily="34" charset="0"/>
                <a:cs typeface="Arial" panose="020B0604020202020204" pitchFamily="34" charset="0"/>
              </a:rPr>
              <a:t> mail yoluyla gönderilmelidir. Bu belgeyi karşı kuruma vardığınız tarihlerde, çok gecikmeden bize göndermeniz gerekmektedir. Okula vardığınızda ilk olarak bize göndermeniz gereken belge </a:t>
            </a:r>
            <a:r>
              <a:rPr lang="tr-TR" sz="2000" dirty="0" err="1">
                <a:latin typeface="Arial" panose="020B0604020202020204" pitchFamily="34" charset="0"/>
                <a:cs typeface="Arial" panose="020B0604020202020204" pitchFamily="34" charset="0"/>
              </a:rPr>
              <a:t>Arrival</a:t>
            </a:r>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Form’dur</a:t>
            </a:r>
            <a:r>
              <a:rPr lang="tr-TR" sz="2000" dirty="0">
                <a:latin typeface="Arial" panose="020B0604020202020204" pitchFamily="34" charset="0"/>
                <a:cs typeface="Arial" panose="020B0604020202020204" pitchFamily="34" charset="0"/>
              </a:rPr>
              <a:t>. </a:t>
            </a:r>
          </a:p>
          <a:p>
            <a:pPr>
              <a:buClr>
                <a:srgbClr val="00B050"/>
              </a:buClr>
            </a:pPr>
            <a:endParaRPr lang="tr-TR" sz="2000" dirty="0">
              <a:latin typeface="Arial" panose="020B0604020202020204" pitchFamily="34" charset="0"/>
              <a:cs typeface="Arial" panose="020B0604020202020204" pitchFamily="34" charset="0"/>
            </a:endParaRPr>
          </a:p>
          <a:p>
            <a:pPr>
              <a:buClr>
                <a:srgbClr val="00B050"/>
              </a:buClr>
            </a:pPr>
            <a:r>
              <a:rPr lang="tr-TR" sz="2000" dirty="0" err="1">
                <a:solidFill>
                  <a:schemeClr val="accent1"/>
                </a:solidFill>
                <a:latin typeface="Arial" panose="020B0604020202020204" pitchFamily="34" charset="0"/>
                <a:cs typeface="Arial" panose="020B0604020202020204" pitchFamily="34" charset="0"/>
              </a:rPr>
              <a:t>Departure</a:t>
            </a:r>
            <a:r>
              <a:rPr lang="tr-TR" sz="2000" dirty="0">
                <a:solidFill>
                  <a:schemeClr val="accent1"/>
                </a:solidFill>
                <a:latin typeface="Arial" panose="020B0604020202020204" pitchFamily="34" charset="0"/>
                <a:cs typeface="Arial" panose="020B0604020202020204" pitchFamily="34" charset="0"/>
              </a:rPr>
              <a:t> Form: </a:t>
            </a:r>
            <a:r>
              <a:rPr lang="tr-TR" sz="2000" dirty="0" err="1">
                <a:latin typeface="Arial" panose="020B0604020202020204" pitchFamily="34" charset="0"/>
                <a:cs typeface="Arial" panose="020B0604020202020204" pitchFamily="34" charset="0"/>
              </a:rPr>
              <a:t>Departure</a:t>
            </a:r>
            <a:r>
              <a:rPr lang="tr-TR" sz="2000" dirty="0">
                <a:latin typeface="Arial" panose="020B0604020202020204" pitchFamily="34" charset="0"/>
                <a:cs typeface="Arial" panose="020B0604020202020204" pitchFamily="34" charset="0"/>
              </a:rPr>
              <a:t> form, hareketliliğinizin sonuna geldiğinizde ayrılacağınız tarihi belirten ve kurumda sizden sorumlu kişinin imzalayacağı formdur. Bu formu hareketliliğinizi sonlandırdığınızda bize teslim etmeniz gerekmektedir. </a:t>
            </a:r>
          </a:p>
        </p:txBody>
      </p:sp>
      <p:sp>
        <p:nvSpPr>
          <p:cNvPr id="9" name="Metin kutusu 8">
            <a:extLst>
              <a:ext uri="{FF2B5EF4-FFF2-40B4-BE49-F238E27FC236}">
                <a16:creationId xmlns:a16="http://schemas.microsoft.com/office/drawing/2014/main" id="{A919D461-0C5A-4927-B28C-827F3BF8AC27}"/>
              </a:ext>
            </a:extLst>
          </p:cNvPr>
          <p:cNvSpPr txBox="1"/>
          <p:nvPr/>
        </p:nvSpPr>
        <p:spPr>
          <a:xfrm>
            <a:off x="2621581" y="315013"/>
            <a:ext cx="7217545" cy="400110"/>
          </a:xfrm>
          <a:prstGeom prst="rect">
            <a:avLst/>
          </a:prstGeom>
          <a:noFill/>
        </p:spPr>
        <p:txBody>
          <a:bodyPr wrap="square" rtlCol="0">
            <a:spAutoFit/>
          </a:bodyPr>
          <a:lstStyle/>
          <a:p>
            <a:r>
              <a:rPr lang="tr-TR" sz="2000" u="sng" dirty="0">
                <a:solidFill>
                  <a:schemeClr val="accent2">
                    <a:lumMod val="75000"/>
                  </a:schemeClr>
                </a:solidFill>
                <a:latin typeface="Arial" panose="020B0604020202020204" pitchFamily="34" charset="0"/>
                <a:cs typeface="Arial" panose="020B0604020202020204" pitchFamily="34" charset="0"/>
              </a:rPr>
              <a:t>ADIM 3: Hareketlilik Esnasında Yapılması Gerekenler</a:t>
            </a:r>
          </a:p>
        </p:txBody>
      </p:sp>
    </p:spTree>
    <p:extLst>
      <p:ext uri="{BB962C8B-B14F-4D97-AF65-F5344CB8AC3E}">
        <p14:creationId xmlns:p14="http://schemas.microsoft.com/office/powerpoint/2010/main" val="3099151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3" name="Metin kutusu 2">
            <a:extLst>
              <a:ext uri="{FF2B5EF4-FFF2-40B4-BE49-F238E27FC236}">
                <a16:creationId xmlns:a16="http://schemas.microsoft.com/office/drawing/2014/main" id="{E20645C5-1A62-41BD-8714-C68C021C7583}"/>
              </a:ext>
            </a:extLst>
          </p:cNvPr>
          <p:cNvSpPr txBox="1"/>
          <p:nvPr/>
        </p:nvSpPr>
        <p:spPr>
          <a:xfrm>
            <a:off x="226089" y="983346"/>
            <a:ext cx="11739822" cy="4555093"/>
          </a:xfrm>
          <a:prstGeom prst="rect">
            <a:avLst/>
          </a:prstGeom>
          <a:noFill/>
        </p:spPr>
        <p:txBody>
          <a:bodyPr wrap="square" rtlCol="0">
            <a:spAutoFit/>
          </a:bodyPr>
          <a:lstStyle/>
          <a:p>
            <a:pPr>
              <a:buClr>
                <a:srgbClr val="00B050"/>
              </a:buClr>
            </a:pPr>
            <a:r>
              <a:rPr lang="tr-TR" b="1" u="sng" dirty="0">
                <a:solidFill>
                  <a:schemeClr val="accent1"/>
                </a:solidFill>
                <a:latin typeface="Arial" panose="020B0604020202020204" pitchFamily="34" charset="0"/>
                <a:cs typeface="Arial" panose="020B0604020202020204" pitchFamily="34" charset="0"/>
              </a:rPr>
              <a:t>Katılım Sertifikası: </a:t>
            </a:r>
            <a:r>
              <a:rPr lang="tr-TR" dirty="0">
                <a:latin typeface="Arial" panose="020B0604020202020204" pitchFamily="34" charset="0"/>
                <a:cs typeface="Arial" panose="020B0604020202020204" pitchFamily="34" charset="0"/>
              </a:rPr>
              <a:t>Katılım sertifikası yurt dışında öğrenim gördüğünüz okulun hareketlilik sonunda size vereceği hareketlilik tarihlerinizi de içerecek olan oldukça önemli olan bir belgedir. Bu belgeyi hareketliliğiniz sonunda temin etmeli ve hareketliliğiniz bitince bir kopyasını </a:t>
            </a:r>
            <a:r>
              <a:rPr lang="tr-TR" dirty="0" err="1">
                <a:latin typeface="Arial" panose="020B0604020202020204" pitchFamily="34" charset="0"/>
                <a:cs typeface="Arial" panose="020B0604020202020204" pitchFamily="34" charset="0"/>
              </a:rPr>
              <a:t>UİDPK’ya</a:t>
            </a:r>
            <a:r>
              <a:rPr lang="tr-TR" dirty="0">
                <a:latin typeface="Arial" panose="020B0604020202020204" pitchFamily="34" charset="0"/>
                <a:cs typeface="Arial" panose="020B0604020202020204" pitchFamily="34" charset="0"/>
              </a:rPr>
              <a:t> teslim etmelisiniz.  </a:t>
            </a:r>
          </a:p>
          <a:p>
            <a:pPr>
              <a:buClr>
                <a:srgbClr val="00B050"/>
              </a:buClr>
            </a:pPr>
            <a:r>
              <a:rPr lang="tr-TR" dirty="0">
                <a:latin typeface="Arial" panose="020B0604020202020204" pitchFamily="34" charset="0"/>
                <a:cs typeface="Arial" panose="020B0604020202020204" pitchFamily="34" charset="0"/>
              </a:rPr>
              <a:t>  </a:t>
            </a:r>
          </a:p>
          <a:p>
            <a:pPr>
              <a:buClr>
                <a:srgbClr val="00B050"/>
              </a:buClr>
            </a:pPr>
            <a:r>
              <a:rPr lang="tr-TR" dirty="0">
                <a:solidFill>
                  <a:schemeClr val="accent1"/>
                </a:solidFill>
                <a:latin typeface="Arial" panose="020B0604020202020204" pitchFamily="34" charset="0"/>
                <a:cs typeface="Arial" panose="020B0604020202020204" pitchFamily="34" charset="0"/>
              </a:rPr>
              <a:t>Öğrenim Anlaşması (Learning </a:t>
            </a:r>
            <a:r>
              <a:rPr lang="tr-TR" dirty="0" err="1">
                <a:solidFill>
                  <a:schemeClr val="accent1"/>
                </a:solidFill>
                <a:latin typeface="Arial" panose="020B0604020202020204" pitchFamily="34" charset="0"/>
                <a:cs typeface="Arial" panose="020B0604020202020204" pitchFamily="34" charset="0"/>
              </a:rPr>
              <a:t>Agreement</a:t>
            </a:r>
            <a:r>
              <a:rPr lang="tr-TR" dirty="0">
                <a:solidFill>
                  <a:schemeClr val="accent1"/>
                </a:solidFill>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Çeşitli sebeplerden ötürü karşı kurumdan alacağınız derslerde bir değişiklik yapacaksanız, </a:t>
            </a:r>
            <a:r>
              <a:rPr lang="tr-TR" dirty="0">
                <a:highlight>
                  <a:srgbClr val="FFFF00"/>
                </a:highlight>
                <a:latin typeface="Arial" panose="020B0604020202020204" pitchFamily="34" charset="0"/>
                <a:cs typeface="Arial" panose="020B0604020202020204" pitchFamily="34" charset="0"/>
              </a:rPr>
              <a:t>mutlaka Bölüm Koordinatörünüzle ve UİDPK ile iletişime geçmeli</a:t>
            </a:r>
            <a:r>
              <a:rPr lang="tr-TR" dirty="0">
                <a:latin typeface="Arial" panose="020B0604020202020204" pitchFamily="34" charset="0"/>
                <a:cs typeface="Arial" panose="020B0604020202020204" pitchFamily="34" charset="0"/>
              </a:rPr>
              <a:t>, değişiklikleri Bölüm Koordinatörü hocanızın bilgisi dahilinde yapmalı ve yapılan değişiklikleri Learning </a:t>
            </a:r>
            <a:r>
              <a:rPr lang="tr-TR" dirty="0" err="1">
                <a:latin typeface="Arial" panose="020B0604020202020204" pitchFamily="34" charset="0"/>
                <a:cs typeface="Arial" panose="020B0604020202020204" pitchFamily="34" charset="0"/>
              </a:rPr>
              <a:t>Agreement</a:t>
            </a:r>
            <a:r>
              <a:rPr lang="tr-TR" dirty="0">
                <a:latin typeface="Arial" panose="020B0604020202020204" pitchFamily="34" charset="0"/>
                <a:cs typeface="Arial" panose="020B0604020202020204" pitchFamily="34" charset="0"/>
              </a:rPr>
              <a:t> belgenizin ‘</a:t>
            </a:r>
            <a:r>
              <a:rPr lang="tr-TR" dirty="0" err="1">
                <a:latin typeface="Arial" panose="020B0604020202020204" pitchFamily="34" charset="0"/>
                <a:cs typeface="Arial" panose="020B0604020202020204" pitchFamily="34" charset="0"/>
              </a:rPr>
              <a:t>during</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the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mobility</a:t>
            </a:r>
            <a:r>
              <a:rPr lang="tr-TR" dirty="0">
                <a:latin typeface="Arial" panose="020B0604020202020204" pitchFamily="34" charset="0"/>
                <a:cs typeface="Arial" panose="020B0604020202020204" pitchFamily="34" charset="0"/>
              </a:rPr>
              <a:t>’ kısmında belirtmelisiniz. Yapacağınız değişikliği gittiğiniz kurumun akademik dönemin başlamasını takiben en geç 4 – 7 hafta içerisinde yapılmış olmanız ve anlaşmanın taraflarınca (sizin, bölüm koordinatörünüz ve karşı kurumun) değişiklik talep edildikten sonra en geç 2 hafta içinde onaylaması gerekmektedir.</a:t>
            </a:r>
          </a:p>
          <a:p>
            <a:pPr>
              <a:buClr>
                <a:srgbClr val="00B050"/>
              </a:buClr>
            </a:pPr>
            <a:endParaRPr lang="tr-TR" dirty="0">
              <a:latin typeface="Arial" panose="020B0604020202020204" pitchFamily="34" charset="0"/>
              <a:cs typeface="Arial" panose="020B0604020202020204" pitchFamily="34" charset="0"/>
            </a:endParaRPr>
          </a:p>
          <a:p>
            <a:pPr>
              <a:buClr>
                <a:srgbClr val="00B050"/>
              </a:buClr>
            </a:pPr>
            <a:r>
              <a:rPr lang="tr-TR" dirty="0">
                <a:latin typeface="Arial" panose="020B0604020202020204" pitchFamily="34" charset="0"/>
                <a:cs typeface="Arial" panose="020B0604020202020204" pitchFamily="34" charset="0"/>
              </a:rPr>
              <a:t>Hareketlilik sonunda LA belgenizin ‘faaliyet sonrası- </a:t>
            </a:r>
            <a:r>
              <a:rPr lang="tr-TR" dirty="0" err="1">
                <a:latin typeface="Arial" panose="020B0604020202020204" pitchFamily="34" charset="0"/>
                <a:cs typeface="Arial" panose="020B0604020202020204" pitchFamily="34" charset="0"/>
              </a:rPr>
              <a:t>after</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the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mobility</a:t>
            </a:r>
            <a:r>
              <a:rPr lang="tr-TR" dirty="0">
                <a:latin typeface="Arial" panose="020B0604020202020204" pitchFamily="34" charset="0"/>
                <a:cs typeface="Arial" panose="020B0604020202020204" pitchFamily="34" charset="0"/>
              </a:rPr>
              <a:t>’ kısmının doldurulması ve karşı kurum tarafından imzalanması gerekir. Bu tabloda hareketliliği gerçekleştirdiğiniz tarihler ve aldığınız derslerden elde etmiş olduğunuz sonuçlar da yer alır. LA belgesinin eksiksiz ve doğru olarak bize teslim edilmesi oldukça önem arz etmektedir.  </a:t>
            </a:r>
          </a:p>
          <a:p>
            <a:pPr>
              <a:buClr>
                <a:srgbClr val="00B050"/>
              </a:buClr>
            </a:pPr>
            <a:r>
              <a:rPr lang="tr-TR" sz="2000" dirty="0">
                <a:latin typeface="Arial" panose="020B0604020202020204" pitchFamily="34" charset="0"/>
                <a:cs typeface="Arial" panose="020B0604020202020204" pitchFamily="34" charset="0"/>
              </a:rPr>
              <a:t> </a:t>
            </a:r>
          </a:p>
        </p:txBody>
      </p:sp>
      <p:sp>
        <p:nvSpPr>
          <p:cNvPr id="9" name="Metin kutusu 8">
            <a:extLst>
              <a:ext uri="{FF2B5EF4-FFF2-40B4-BE49-F238E27FC236}">
                <a16:creationId xmlns:a16="http://schemas.microsoft.com/office/drawing/2014/main" id="{A919D461-0C5A-4927-B28C-827F3BF8AC27}"/>
              </a:ext>
            </a:extLst>
          </p:cNvPr>
          <p:cNvSpPr txBox="1"/>
          <p:nvPr/>
        </p:nvSpPr>
        <p:spPr>
          <a:xfrm>
            <a:off x="2621581" y="315013"/>
            <a:ext cx="7217545" cy="400110"/>
          </a:xfrm>
          <a:prstGeom prst="rect">
            <a:avLst/>
          </a:prstGeom>
          <a:noFill/>
        </p:spPr>
        <p:txBody>
          <a:bodyPr wrap="square" rtlCol="0">
            <a:spAutoFit/>
          </a:bodyPr>
          <a:lstStyle/>
          <a:p>
            <a:r>
              <a:rPr lang="tr-TR" sz="2000" u="sng" dirty="0">
                <a:solidFill>
                  <a:schemeClr val="accent2">
                    <a:lumMod val="75000"/>
                  </a:schemeClr>
                </a:solidFill>
                <a:latin typeface="Arial" panose="020B0604020202020204" pitchFamily="34" charset="0"/>
                <a:cs typeface="Arial" panose="020B0604020202020204" pitchFamily="34" charset="0"/>
              </a:rPr>
              <a:t>ADIM 3: Hareketlilik Esnasında Yapılması Gerekenler</a:t>
            </a:r>
          </a:p>
        </p:txBody>
      </p:sp>
    </p:spTree>
    <p:extLst>
      <p:ext uri="{BB962C8B-B14F-4D97-AF65-F5344CB8AC3E}">
        <p14:creationId xmlns:p14="http://schemas.microsoft.com/office/powerpoint/2010/main" val="2225258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3" name="Metin kutusu 2">
            <a:extLst>
              <a:ext uri="{FF2B5EF4-FFF2-40B4-BE49-F238E27FC236}">
                <a16:creationId xmlns:a16="http://schemas.microsoft.com/office/drawing/2014/main" id="{E20645C5-1A62-41BD-8714-C68C021C7583}"/>
              </a:ext>
            </a:extLst>
          </p:cNvPr>
          <p:cNvSpPr txBox="1"/>
          <p:nvPr/>
        </p:nvSpPr>
        <p:spPr>
          <a:xfrm>
            <a:off x="226089" y="1110218"/>
            <a:ext cx="11739822" cy="3416320"/>
          </a:xfrm>
          <a:prstGeom prst="rect">
            <a:avLst/>
          </a:prstGeom>
          <a:noFill/>
        </p:spPr>
        <p:txBody>
          <a:bodyPr wrap="square" rtlCol="0">
            <a:spAutoFit/>
          </a:bodyPr>
          <a:lstStyle/>
          <a:p>
            <a:pPr algn="l"/>
            <a:r>
              <a:rPr lang="tr-TR" sz="1800" b="1" i="0" dirty="0" err="1">
                <a:solidFill>
                  <a:schemeClr val="accent1"/>
                </a:solidFill>
                <a:effectLst/>
                <a:latin typeface="Arial" panose="020B0604020202020204" pitchFamily="34" charset="0"/>
                <a:cs typeface="Arial" panose="020B0604020202020204" pitchFamily="34" charset="0"/>
              </a:rPr>
              <a:t>Transcipt</a:t>
            </a:r>
            <a:r>
              <a:rPr lang="tr-TR" sz="1800" b="1" i="0" dirty="0">
                <a:solidFill>
                  <a:schemeClr val="accent1"/>
                </a:solidFill>
                <a:effectLst/>
                <a:latin typeface="Arial" panose="020B0604020202020204" pitchFamily="34" charset="0"/>
                <a:cs typeface="Arial" panose="020B0604020202020204" pitchFamily="34" charset="0"/>
              </a:rPr>
              <a:t> of </a:t>
            </a:r>
            <a:r>
              <a:rPr lang="tr-TR" sz="1800" b="1" i="0" dirty="0" err="1">
                <a:solidFill>
                  <a:schemeClr val="accent1"/>
                </a:solidFill>
                <a:effectLst/>
                <a:latin typeface="Arial" panose="020B0604020202020204" pitchFamily="34" charset="0"/>
                <a:cs typeface="Arial" panose="020B0604020202020204" pitchFamily="34" charset="0"/>
              </a:rPr>
              <a:t>Records</a:t>
            </a:r>
            <a:r>
              <a:rPr lang="tr-TR" sz="1800" b="1" i="0" dirty="0">
                <a:solidFill>
                  <a:schemeClr val="accent1"/>
                </a:solidFill>
                <a:effectLst/>
                <a:latin typeface="Arial" panose="020B0604020202020204" pitchFamily="34" charset="0"/>
                <a:cs typeface="Arial" panose="020B0604020202020204" pitchFamily="34" charset="0"/>
              </a:rPr>
              <a:t> (</a:t>
            </a:r>
            <a:r>
              <a:rPr lang="tr-TR" sz="1800" b="1" i="0" dirty="0" err="1">
                <a:solidFill>
                  <a:schemeClr val="accent1"/>
                </a:solidFill>
                <a:effectLst/>
                <a:latin typeface="Arial" panose="020B0604020202020204" pitchFamily="34" charset="0"/>
                <a:cs typeface="Arial" panose="020B0604020202020204" pitchFamily="34" charset="0"/>
              </a:rPr>
              <a:t>ToR</a:t>
            </a:r>
            <a:r>
              <a:rPr lang="tr-TR" sz="1800" b="1" i="0" dirty="0">
                <a:solidFill>
                  <a:schemeClr val="accent1"/>
                </a:solidFill>
                <a:effectLst/>
                <a:latin typeface="Arial" panose="020B0604020202020204" pitchFamily="34" charset="0"/>
                <a:cs typeface="Arial" panose="020B0604020202020204" pitchFamily="34" charset="0"/>
              </a:rPr>
              <a:t>): </a:t>
            </a:r>
            <a:r>
              <a:rPr lang="tr-TR" sz="1800" b="0" i="0" dirty="0">
                <a:solidFill>
                  <a:srgbClr val="000000"/>
                </a:solidFill>
                <a:effectLst/>
                <a:latin typeface="Arial" panose="020B0604020202020204" pitchFamily="34" charset="0"/>
                <a:cs typeface="Arial" panose="020B0604020202020204" pitchFamily="34" charset="0"/>
              </a:rPr>
              <a:t>Sizin faaliyete ilişkin başarı durumunuzu bu belge gösterir. Gittiğiniz kurum tarafından hazırlanır ve size teslim edilmesi gerekir. Bu belgenin bir kopyasını döndüğünüzde bize teslim etmeniz gerekmektedir. Bu belgede </a:t>
            </a:r>
            <a:r>
              <a:rPr lang="tr-TR" dirty="0">
                <a:solidFill>
                  <a:srgbClr val="000000"/>
                </a:solidFill>
                <a:latin typeface="Arial" panose="020B0604020202020204" pitchFamily="34" charset="0"/>
                <a:cs typeface="Arial" panose="020B0604020202020204" pitchFamily="34" charset="0"/>
              </a:rPr>
              <a:t>yer alan derslerin </a:t>
            </a:r>
            <a:r>
              <a:rPr lang="tr-TR" dirty="0" err="1">
                <a:solidFill>
                  <a:srgbClr val="000000"/>
                </a:solidFill>
                <a:latin typeface="Arial" panose="020B0604020202020204" pitchFamily="34" charset="0"/>
                <a:cs typeface="Arial" panose="020B0604020202020204" pitchFamily="34" charset="0"/>
              </a:rPr>
              <a:t>LA’daki</a:t>
            </a:r>
            <a:r>
              <a:rPr lang="tr-TR" dirty="0">
                <a:solidFill>
                  <a:srgbClr val="000000"/>
                </a:solidFill>
                <a:latin typeface="Arial" panose="020B0604020202020204" pitchFamily="34" charset="0"/>
                <a:cs typeface="Arial" panose="020B0604020202020204" pitchFamily="34" charset="0"/>
              </a:rPr>
              <a:t> </a:t>
            </a:r>
            <a:r>
              <a:rPr lang="tr-TR" dirty="0" err="1">
                <a:solidFill>
                  <a:srgbClr val="000000"/>
                </a:solidFill>
                <a:latin typeface="Arial" panose="020B0604020202020204" pitchFamily="34" charset="0"/>
                <a:cs typeface="Arial" panose="020B0604020202020204" pitchFamily="34" charset="0"/>
              </a:rPr>
              <a:t>After</a:t>
            </a:r>
            <a:r>
              <a:rPr lang="tr-TR" dirty="0">
                <a:solidFill>
                  <a:srgbClr val="000000"/>
                </a:solidFill>
                <a:latin typeface="Arial" panose="020B0604020202020204" pitchFamily="34" charset="0"/>
                <a:cs typeface="Arial" panose="020B0604020202020204" pitchFamily="34" charset="0"/>
              </a:rPr>
              <a:t> </a:t>
            </a:r>
            <a:r>
              <a:rPr lang="tr-TR" dirty="0" err="1">
                <a:solidFill>
                  <a:srgbClr val="000000"/>
                </a:solidFill>
                <a:latin typeface="Arial" panose="020B0604020202020204" pitchFamily="34" charset="0"/>
                <a:cs typeface="Arial" panose="020B0604020202020204" pitchFamily="34" charset="0"/>
              </a:rPr>
              <a:t>Mobility</a:t>
            </a:r>
            <a:r>
              <a:rPr lang="tr-TR" dirty="0">
                <a:solidFill>
                  <a:srgbClr val="000000"/>
                </a:solidFill>
                <a:latin typeface="Arial" panose="020B0604020202020204" pitchFamily="34" charset="0"/>
                <a:cs typeface="Arial" panose="020B0604020202020204" pitchFamily="34" charset="0"/>
              </a:rPr>
              <a:t> kısmındaki derslerle uyumlu olması gerekir. </a:t>
            </a:r>
            <a:endParaRPr lang="tr-TR" sz="1800" b="0" i="0" dirty="0">
              <a:solidFill>
                <a:srgbClr val="000000"/>
              </a:solidFill>
              <a:effectLst/>
              <a:latin typeface="Arial" panose="020B0604020202020204" pitchFamily="34" charset="0"/>
              <a:cs typeface="Arial" panose="020B0604020202020204" pitchFamily="34" charset="0"/>
            </a:endParaRPr>
          </a:p>
          <a:p>
            <a:pPr marL="457200" algn="l"/>
            <a:r>
              <a:rPr lang="tr-TR" sz="1800" b="1" i="0" dirty="0">
                <a:solidFill>
                  <a:srgbClr val="000000"/>
                </a:solidFill>
                <a:effectLst/>
                <a:latin typeface="Arial" panose="020B0604020202020204" pitchFamily="34" charset="0"/>
                <a:cs typeface="Arial" panose="020B0604020202020204" pitchFamily="34" charset="0"/>
              </a:rPr>
              <a:t> </a:t>
            </a:r>
            <a:r>
              <a:rPr lang="tr-TR" sz="1800" b="0" i="0" dirty="0">
                <a:solidFill>
                  <a:srgbClr val="000000"/>
                </a:solidFill>
                <a:effectLst/>
                <a:latin typeface="Arial" panose="020B0604020202020204" pitchFamily="34" charset="0"/>
                <a:cs typeface="Arial" panose="020B0604020202020204" pitchFamily="34" charset="0"/>
              </a:rPr>
              <a:t> </a:t>
            </a:r>
          </a:p>
          <a:p>
            <a:pPr algn="l"/>
            <a:r>
              <a:rPr lang="tr-TR" sz="1800" b="1" i="0" dirty="0">
                <a:solidFill>
                  <a:schemeClr val="accent1"/>
                </a:solidFill>
                <a:effectLst/>
                <a:latin typeface="Arial" panose="020B0604020202020204" pitchFamily="34" charset="0"/>
                <a:cs typeface="Arial" panose="020B0604020202020204" pitchFamily="34" charset="0"/>
              </a:rPr>
              <a:t>Öğrenci Anketi: </a:t>
            </a:r>
            <a:r>
              <a:rPr lang="tr-TR" sz="1800" b="0" i="0" dirty="0">
                <a:solidFill>
                  <a:srgbClr val="000000"/>
                </a:solidFill>
                <a:effectLst/>
                <a:latin typeface="Arial" panose="020B0604020202020204" pitchFamily="34" charset="0"/>
                <a:cs typeface="Arial" panose="020B0604020202020204" pitchFamily="34" charset="0"/>
              </a:rPr>
              <a:t>Döndüğünüzde çevrimiçi AB anketini sizlerden doldurmanız istenir. Bu işlem döndüğünüzde yapılacak bir işlemdir, bu konu hakkında gittiğiniz okulda yapması gereken bir şey yoktur.</a:t>
            </a:r>
          </a:p>
          <a:p>
            <a:pPr algn="l"/>
            <a:r>
              <a:rPr lang="tr-TR" sz="1800" b="1" i="0" dirty="0">
                <a:solidFill>
                  <a:srgbClr val="000000"/>
                </a:solidFill>
                <a:effectLst/>
                <a:latin typeface="Arial" panose="020B0604020202020204" pitchFamily="34" charset="0"/>
                <a:cs typeface="Arial" panose="020B0604020202020204" pitchFamily="34" charset="0"/>
              </a:rPr>
              <a:t> </a:t>
            </a:r>
            <a:r>
              <a:rPr lang="tr-TR" sz="1800" b="0" i="0" dirty="0">
                <a:solidFill>
                  <a:srgbClr val="000000"/>
                </a:solidFill>
                <a:effectLst/>
                <a:latin typeface="Arial" panose="020B0604020202020204" pitchFamily="34" charset="0"/>
                <a:cs typeface="Arial" panose="020B0604020202020204" pitchFamily="34" charset="0"/>
              </a:rPr>
              <a:t> </a:t>
            </a:r>
          </a:p>
          <a:p>
            <a:pPr algn="l"/>
            <a:r>
              <a:rPr lang="tr-TR" sz="1800" b="1" i="0" dirty="0">
                <a:solidFill>
                  <a:schemeClr val="accent1"/>
                </a:solidFill>
                <a:effectLst/>
                <a:latin typeface="Arial" panose="020B0604020202020204" pitchFamily="34" charset="0"/>
                <a:cs typeface="Arial" panose="020B0604020202020204" pitchFamily="34" charset="0"/>
              </a:rPr>
              <a:t>OLS ( Çevrimiçi Dil Desteği): </a:t>
            </a:r>
            <a:r>
              <a:rPr lang="tr-TR" sz="1800" b="0" i="0" dirty="0">
                <a:solidFill>
                  <a:srgbClr val="000000"/>
                </a:solidFill>
                <a:effectLst/>
                <a:latin typeface="Arial" panose="020B0604020202020204" pitchFamily="34" charset="0"/>
                <a:cs typeface="Arial" panose="020B0604020202020204" pitchFamily="34" charset="0"/>
              </a:rPr>
              <a:t>Gitmeden önce girmiş olduğunuz OLS sınavına döndükten sonra da girmeniz ve sonuçlarını UİDPK ile paylaşmanız gerekmektedir.  </a:t>
            </a:r>
          </a:p>
          <a:p>
            <a:pPr marL="457200" algn="l"/>
            <a:r>
              <a:rPr lang="tr-TR" sz="1800" b="1" i="0" dirty="0">
                <a:solidFill>
                  <a:srgbClr val="000000"/>
                </a:solidFill>
                <a:effectLst/>
                <a:latin typeface="Arial" panose="020B0604020202020204" pitchFamily="34" charset="0"/>
                <a:cs typeface="Arial" panose="020B0604020202020204" pitchFamily="34" charset="0"/>
              </a:rPr>
              <a:t> </a:t>
            </a:r>
            <a:r>
              <a:rPr lang="tr-TR" sz="1800" b="0" i="0" dirty="0">
                <a:solidFill>
                  <a:srgbClr val="000000"/>
                </a:solidFill>
                <a:effectLst/>
                <a:latin typeface="Arial" panose="020B0604020202020204" pitchFamily="34" charset="0"/>
                <a:cs typeface="Arial" panose="020B0604020202020204" pitchFamily="34" charset="0"/>
              </a:rPr>
              <a:t> </a:t>
            </a:r>
          </a:p>
          <a:p>
            <a:pPr algn="l"/>
            <a:r>
              <a:rPr lang="tr-TR" sz="1800" b="1" i="0" dirty="0">
                <a:solidFill>
                  <a:schemeClr val="accent1"/>
                </a:solidFill>
                <a:effectLst/>
                <a:latin typeface="Arial" panose="020B0604020202020204" pitchFamily="34" charset="0"/>
                <a:cs typeface="Arial" panose="020B0604020202020204" pitchFamily="34" charset="0"/>
              </a:rPr>
              <a:t>Özel durumlara ilişkin açıklayıcı ve kanıtlayıcı belgeler: </a:t>
            </a:r>
            <a:r>
              <a:rPr lang="tr-TR" sz="1800" b="0" i="0" dirty="0">
                <a:solidFill>
                  <a:srgbClr val="000000"/>
                </a:solidFill>
                <a:effectLst/>
                <a:latin typeface="Arial" panose="020B0604020202020204" pitchFamily="34" charset="0"/>
                <a:cs typeface="Arial" panose="020B0604020202020204" pitchFamily="34" charset="0"/>
              </a:rPr>
              <a:t>Mücbir durumlarla dönmeniz gereken durumlarda, bu durumu kanıtlayıcı belgeler edinmeniz gerekmektedir.  </a:t>
            </a:r>
          </a:p>
        </p:txBody>
      </p:sp>
      <p:sp>
        <p:nvSpPr>
          <p:cNvPr id="9" name="Metin kutusu 8">
            <a:extLst>
              <a:ext uri="{FF2B5EF4-FFF2-40B4-BE49-F238E27FC236}">
                <a16:creationId xmlns:a16="http://schemas.microsoft.com/office/drawing/2014/main" id="{A919D461-0C5A-4927-B28C-827F3BF8AC27}"/>
              </a:ext>
            </a:extLst>
          </p:cNvPr>
          <p:cNvSpPr txBox="1"/>
          <p:nvPr/>
        </p:nvSpPr>
        <p:spPr>
          <a:xfrm>
            <a:off x="2621581" y="315013"/>
            <a:ext cx="7217545" cy="400110"/>
          </a:xfrm>
          <a:prstGeom prst="rect">
            <a:avLst/>
          </a:prstGeom>
          <a:noFill/>
        </p:spPr>
        <p:txBody>
          <a:bodyPr wrap="square" rtlCol="0">
            <a:spAutoFit/>
          </a:bodyPr>
          <a:lstStyle/>
          <a:p>
            <a:r>
              <a:rPr lang="tr-TR" sz="2000" u="sng" dirty="0">
                <a:solidFill>
                  <a:schemeClr val="accent2">
                    <a:lumMod val="75000"/>
                  </a:schemeClr>
                </a:solidFill>
                <a:latin typeface="Arial" panose="020B0604020202020204" pitchFamily="34" charset="0"/>
                <a:cs typeface="Arial" panose="020B0604020202020204" pitchFamily="34" charset="0"/>
              </a:rPr>
              <a:t>ADIM 3: Hareketlilik Esnasında Yapılması Gerekenler</a:t>
            </a:r>
          </a:p>
        </p:txBody>
      </p:sp>
    </p:spTree>
    <p:extLst>
      <p:ext uri="{BB962C8B-B14F-4D97-AF65-F5344CB8AC3E}">
        <p14:creationId xmlns:p14="http://schemas.microsoft.com/office/powerpoint/2010/main" val="2337464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8" name="Metin kutusu 7">
            <a:extLst>
              <a:ext uri="{FF2B5EF4-FFF2-40B4-BE49-F238E27FC236}">
                <a16:creationId xmlns:a16="http://schemas.microsoft.com/office/drawing/2014/main" id="{2F05CCB9-CD42-4C9C-80FD-EEE0F6408608}"/>
              </a:ext>
            </a:extLst>
          </p:cNvPr>
          <p:cNvSpPr txBox="1"/>
          <p:nvPr/>
        </p:nvSpPr>
        <p:spPr>
          <a:xfrm>
            <a:off x="328787" y="264332"/>
            <a:ext cx="9072664" cy="400110"/>
          </a:xfrm>
          <a:prstGeom prst="rect">
            <a:avLst/>
          </a:prstGeom>
          <a:noFill/>
        </p:spPr>
        <p:txBody>
          <a:bodyPr wrap="square" rtlCol="0">
            <a:spAutoFit/>
          </a:bodyPr>
          <a:lstStyle/>
          <a:p>
            <a:r>
              <a:rPr lang="tr-TR" sz="2000" b="1" u="sng" dirty="0">
                <a:solidFill>
                  <a:schemeClr val="accent1">
                    <a:lumMod val="75000"/>
                  </a:schemeClr>
                </a:solidFill>
                <a:latin typeface="Arial" panose="020B0604020202020204" pitchFamily="34" charset="0"/>
                <a:cs typeface="Arial" panose="020B0604020202020204" pitchFamily="34" charset="0"/>
              </a:rPr>
              <a:t>Hibe Desteği Hakkında </a:t>
            </a:r>
          </a:p>
        </p:txBody>
      </p:sp>
      <p:sp>
        <p:nvSpPr>
          <p:cNvPr id="9" name="Metin kutusu 8">
            <a:extLst>
              <a:ext uri="{FF2B5EF4-FFF2-40B4-BE49-F238E27FC236}">
                <a16:creationId xmlns:a16="http://schemas.microsoft.com/office/drawing/2014/main" id="{47C4D884-2CEA-4DE9-A744-B6B139D00130}"/>
              </a:ext>
            </a:extLst>
          </p:cNvPr>
          <p:cNvSpPr txBox="1"/>
          <p:nvPr/>
        </p:nvSpPr>
        <p:spPr>
          <a:xfrm>
            <a:off x="257766" y="481331"/>
            <a:ext cx="9323998" cy="5442516"/>
          </a:xfrm>
          <a:prstGeom prst="rect">
            <a:avLst/>
          </a:prstGeom>
          <a:noFill/>
        </p:spPr>
        <p:txBody>
          <a:bodyPr wrap="square" rtlCol="0">
            <a:spAutoFit/>
          </a:bodyPr>
          <a:lstStyle/>
          <a:p>
            <a:pPr>
              <a:lnSpc>
                <a:spcPct val="150000"/>
              </a:lnSpc>
              <a:buClr>
                <a:srgbClr val="00B050"/>
              </a:buClr>
            </a:pPr>
            <a:endParaRPr lang="tr-TR" dirty="0">
              <a:latin typeface="Arial" panose="020B0604020202020204" pitchFamily="34" charset="0"/>
              <a:cs typeface="Arial" panose="020B0604020202020204" pitchFamily="34" charset="0"/>
            </a:endParaRPr>
          </a:p>
          <a:p>
            <a:pPr marL="342900" indent="-342900">
              <a:lnSpc>
                <a:spcPct val="150000"/>
              </a:lnSpc>
              <a:buClr>
                <a:srgbClr val="00B050"/>
              </a:buClr>
              <a:buFont typeface="Wingdings" panose="05000000000000000000" pitchFamily="2" charset="2"/>
              <a:buChar char="q"/>
            </a:pPr>
            <a:r>
              <a:rPr lang="tr-TR" dirty="0">
                <a:latin typeface="Arial" panose="020B0604020202020204" pitchFamily="34" charset="0"/>
                <a:cs typeface="Arial" panose="020B0604020202020204" pitchFamily="34" charset="0"/>
              </a:rPr>
              <a:t>Öğrencilere yurtdışında geçirdikleri faaliyet süreleri boyunca yurtdışında olmalarından kaynaklanan ilave masraflarına yardımcı olmak üzere hibe verilmektedir. Hibeler, öğrencilerin faaliyetle ilgili masraflarının tamamını karşılamaya yönelik değil, yalnızca katkı niteliğindedir.</a:t>
            </a:r>
          </a:p>
          <a:p>
            <a:pPr marL="342900" indent="-342900">
              <a:lnSpc>
                <a:spcPct val="150000"/>
              </a:lnSpc>
              <a:buClr>
                <a:srgbClr val="00B050"/>
              </a:buClr>
              <a:buFont typeface="Wingdings" panose="05000000000000000000" pitchFamily="2" charset="2"/>
              <a:buChar char="q"/>
            </a:pPr>
            <a:r>
              <a:rPr lang="tr-TR" dirty="0">
                <a:latin typeface="Arial" panose="020B0604020202020204" pitchFamily="34" charset="0"/>
                <a:cs typeface="Arial" panose="020B0604020202020204" pitchFamily="34" charset="0"/>
              </a:rPr>
              <a:t>Program ülkeleri arasında öğrenim ve staj hareketliliği için öğrencilere gidiş-dönüş seyahatleri için ayrıca destek verilmemektedir.</a:t>
            </a:r>
          </a:p>
          <a:p>
            <a:pPr marL="342900" indent="-342900">
              <a:lnSpc>
                <a:spcPct val="150000"/>
              </a:lnSpc>
              <a:buClr>
                <a:srgbClr val="00B050"/>
              </a:buClr>
              <a:buFont typeface="Wingdings" panose="05000000000000000000" pitchFamily="2" charset="2"/>
              <a:buChar char="q"/>
            </a:pPr>
            <a:r>
              <a:rPr lang="tr-TR" dirty="0">
                <a:latin typeface="Arial" panose="020B0604020202020204" pitchFamily="34" charset="0"/>
                <a:cs typeface="Arial" panose="020B0604020202020204" pitchFamily="34" charset="0"/>
              </a:rPr>
              <a:t>Öğrencilerin faaliyet süreleri ve hibeleri, faaliyet başlamadan önce tahminî olarak hesaplanır. Faaliyet sona erdikten sonra gerçekleşen kesin süreler ve hibeler tekrar belirlenir. Kesin faaliyet süresi, katılım sertifikasında bulunan faaliyet başlangıç-bitiş tarihlerine göre hesaplanır.</a:t>
            </a:r>
          </a:p>
          <a:p>
            <a:pPr marL="342900" indent="-342900">
              <a:lnSpc>
                <a:spcPct val="150000"/>
              </a:lnSpc>
              <a:buClr>
                <a:srgbClr val="00B050"/>
              </a:buClr>
              <a:buFont typeface="Wingdings" panose="05000000000000000000" pitchFamily="2" charset="2"/>
              <a:buChar char="q"/>
            </a:pPr>
            <a:endParaRPr lang="tr-TR" dirty="0">
              <a:latin typeface="Arial" panose="020B0604020202020204" pitchFamily="34" charset="0"/>
              <a:cs typeface="Arial" panose="020B0604020202020204" pitchFamily="34" charset="0"/>
            </a:endParaRPr>
          </a:p>
          <a:p>
            <a:pPr marL="342900" indent="-342900">
              <a:lnSpc>
                <a:spcPct val="150000"/>
              </a:lnSpc>
              <a:buClr>
                <a:srgbClr val="00B050"/>
              </a:buClr>
              <a:buFont typeface="Wingdings" panose="05000000000000000000" pitchFamily="2" charset="2"/>
              <a:buChar char="q"/>
            </a:pPr>
            <a:endParaRPr lang="tr-TR" dirty="0">
              <a:latin typeface="Arial" panose="020B0604020202020204" pitchFamily="34" charset="0"/>
              <a:cs typeface="Arial" panose="020B0604020202020204" pitchFamily="34" charset="0"/>
            </a:endParaRPr>
          </a:p>
        </p:txBody>
      </p:sp>
      <p:pic>
        <p:nvPicPr>
          <p:cNvPr id="3" name="Resim 2">
            <a:extLst>
              <a:ext uri="{FF2B5EF4-FFF2-40B4-BE49-F238E27FC236}">
                <a16:creationId xmlns:a16="http://schemas.microsoft.com/office/drawing/2014/main" id="{3238F124-3469-4473-BD04-3055B06FE2FA}"/>
              </a:ext>
            </a:extLst>
          </p:cNvPr>
          <p:cNvPicPr>
            <a:picLocks noChangeAspect="1"/>
          </p:cNvPicPr>
          <p:nvPr/>
        </p:nvPicPr>
        <p:blipFill rotWithShape="1">
          <a:blip r:embed="rId4"/>
          <a:srcRect l="32654" t="44401" r="27013" b="24531"/>
          <a:stretch/>
        </p:blipFill>
        <p:spPr>
          <a:xfrm>
            <a:off x="7016910" y="4646631"/>
            <a:ext cx="4917324" cy="2130641"/>
          </a:xfrm>
          <a:prstGeom prst="rect">
            <a:avLst/>
          </a:prstGeom>
        </p:spPr>
      </p:pic>
    </p:spTree>
    <p:extLst>
      <p:ext uri="{BB962C8B-B14F-4D97-AF65-F5344CB8AC3E}">
        <p14:creationId xmlns:p14="http://schemas.microsoft.com/office/powerpoint/2010/main" val="505850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8" name="Metin kutusu 7">
            <a:extLst>
              <a:ext uri="{FF2B5EF4-FFF2-40B4-BE49-F238E27FC236}">
                <a16:creationId xmlns:a16="http://schemas.microsoft.com/office/drawing/2014/main" id="{2F05CCB9-CD42-4C9C-80FD-EEE0F6408608}"/>
              </a:ext>
            </a:extLst>
          </p:cNvPr>
          <p:cNvSpPr txBox="1"/>
          <p:nvPr/>
        </p:nvSpPr>
        <p:spPr>
          <a:xfrm>
            <a:off x="328787" y="465319"/>
            <a:ext cx="9072664" cy="400110"/>
          </a:xfrm>
          <a:prstGeom prst="rect">
            <a:avLst/>
          </a:prstGeom>
          <a:noFill/>
        </p:spPr>
        <p:txBody>
          <a:bodyPr wrap="square" rtlCol="0">
            <a:spAutoFit/>
          </a:bodyPr>
          <a:lstStyle/>
          <a:p>
            <a:r>
              <a:rPr lang="tr-TR" sz="2000" b="1" u="sng" dirty="0">
                <a:solidFill>
                  <a:schemeClr val="accent1">
                    <a:lumMod val="75000"/>
                  </a:schemeClr>
                </a:solidFill>
                <a:latin typeface="Arial" panose="020B0604020202020204" pitchFamily="34" charset="0"/>
                <a:cs typeface="Arial" panose="020B0604020202020204" pitchFamily="34" charset="0"/>
              </a:rPr>
              <a:t>Hibe Desteği Hakkında </a:t>
            </a:r>
          </a:p>
        </p:txBody>
      </p:sp>
      <p:sp>
        <p:nvSpPr>
          <p:cNvPr id="9" name="Metin kutusu 8">
            <a:extLst>
              <a:ext uri="{FF2B5EF4-FFF2-40B4-BE49-F238E27FC236}">
                <a16:creationId xmlns:a16="http://schemas.microsoft.com/office/drawing/2014/main" id="{47C4D884-2CEA-4DE9-A744-B6B139D00130}"/>
              </a:ext>
            </a:extLst>
          </p:cNvPr>
          <p:cNvSpPr txBox="1"/>
          <p:nvPr/>
        </p:nvSpPr>
        <p:spPr>
          <a:xfrm>
            <a:off x="328787" y="782410"/>
            <a:ext cx="11469636" cy="4570995"/>
          </a:xfrm>
          <a:prstGeom prst="rect">
            <a:avLst/>
          </a:prstGeom>
          <a:noFill/>
        </p:spPr>
        <p:txBody>
          <a:bodyPr wrap="square" rtlCol="0">
            <a:spAutoFit/>
          </a:bodyPr>
          <a:lstStyle/>
          <a:p>
            <a:pPr>
              <a:lnSpc>
                <a:spcPct val="150000"/>
              </a:lnSpc>
              <a:buClr>
                <a:srgbClr val="00B050"/>
              </a:buClr>
            </a:pPr>
            <a:endParaRPr lang="tr-TR" dirty="0">
              <a:latin typeface="Arial" panose="020B0604020202020204" pitchFamily="34" charset="0"/>
              <a:cs typeface="Arial" panose="020B0604020202020204" pitchFamily="34" charset="0"/>
            </a:endParaRPr>
          </a:p>
          <a:p>
            <a:pPr marL="342900" indent="-342900">
              <a:lnSpc>
                <a:spcPct val="150000"/>
              </a:lnSpc>
              <a:buClr>
                <a:srgbClr val="00B050"/>
              </a:buClr>
              <a:buFont typeface="Wingdings" panose="05000000000000000000" pitchFamily="2" charset="2"/>
              <a:buChar char="q"/>
            </a:pPr>
            <a:r>
              <a:rPr lang="tr-TR" dirty="0">
                <a:latin typeface="Arial" panose="020B0604020202020204" pitchFamily="34" charset="0"/>
                <a:cs typeface="Arial" panose="020B0604020202020204" pitchFamily="34" charset="0"/>
              </a:rPr>
              <a:t>Hibe </a:t>
            </a:r>
            <a:r>
              <a:rPr lang="tr-TR" dirty="0">
                <a:solidFill>
                  <a:srgbClr val="FF0000"/>
                </a:solidFill>
                <a:latin typeface="Arial" panose="020B0604020202020204" pitchFamily="34" charset="0"/>
                <a:cs typeface="Arial" panose="020B0604020202020204" pitchFamily="34" charset="0"/>
              </a:rPr>
              <a:t>hareketlilik öncesinde %80’i </a:t>
            </a:r>
            <a:r>
              <a:rPr lang="tr-TR" dirty="0">
                <a:solidFill>
                  <a:schemeClr val="accent2">
                    <a:lumMod val="75000"/>
                  </a:schemeClr>
                </a:solidFill>
                <a:latin typeface="Arial" panose="020B0604020202020204" pitchFamily="34" charset="0"/>
                <a:cs typeface="Arial" panose="020B0604020202020204" pitchFamily="34" charset="0"/>
              </a:rPr>
              <a:t>hareketlilik sonrasında %20’si </a:t>
            </a:r>
            <a:r>
              <a:rPr lang="tr-TR" dirty="0">
                <a:latin typeface="Arial" panose="020B0604020202020204" pitchFamily="34" charset="0"/>
                <a:cs typeface="Arial" panose="020B0604020202020204" pitchFamily="34" charset="0"/>
              </a:rPr>
              <a:t>olacak şekilde iki taksitte öğrenciye ödenir.</a:t>
            </a:r>
          </a:p>
          <a:p>
            <a:pPr>
              <a:lnSpc>
                <a:spcPct val="150000"/>
              </a:lnSpc>
              <a:buClr>
                <a:srgbClr val="00B050"/>
              </a:buClr>
            </a:pPr>
            <a:endParaRPr lang="tr-TR" sz="1600" dirty="0">
              <a:latin typeface="Arial" panose="020B0604020202020204" pitchFamily="34" charset="0"/>
              <a:cs typeface="Arial" panose="020B0604020202020204" pitchFamily="34" charset="0"/>
            </a:endParaRPr>
          </a:p>
          <a:p>
            <a:pPr>
              <a:lnSpc>
                <a:spcPct val="150000"/>
              </a:lnSpc>
              <a:buClr>
                <a:srgbClr val="00B050"/>
              </a:buClr>
            </a:pPr>
            <a:r>
              <a:rPr lang="tr-TR" sz="1600" dirty="0">
                <a:latin typeface="Arial" panose="020B0604020202020204" pitchFamily="34" charset="0"/>
                <a:cs typeface="Arial" panose="020B0604020202020204" pitchFamily="34" charset="0"/>
              </a:rPr>
              <a:t>İlk ödeme olarak hesap edilen toplam hibenin %80'i; karşı kurumdan alınan </a:t>
            </a:r>
            <a:r>
              <a:rPr lang="tr-TR" sz="1600" u="sng" dirty="0">
                <a:latin typeface="Arial" panose="020B0604020202020204" pitchFamily="34" charset="0"/>
                <a:cs typeface="Arial" panose="020B0604020202020204" pitchFamily="34" charset="0"/>
              </a:rPr>
              <a:t>kabul mektubu</a:t>
            </a:r>
            <a:r>
              <a:rPr lang="tr-TR" sz="1600" dirty="0">
                <a:latin typeface="Arial" panose="020B0604020202020204" pitchFamily="34" charset="0"/>
                <a:cs typeface="Arial" panose="020B0604020202020204" pitchFamily="34" charset="0"/>
              </a:rPr>
              <a:t>, tüm taraflar tarafından imzalanmış </a:t>
            </a:r>
            <a:r>
              <a:rPr lang="tr-TR" sz="1600" u="sng" dirty="0">
                <a:latin typeface="Arial" panose="020B0604020202020204" pitchFamily="34" charset="0"/>
                <a:cs typeface="Arial" panose="020B0604020202020204" pitchFamily="34" charset="0"/>
              </a:rPr>
              <a:t>Learning </a:t>
            </a:r>
            <a:r>
              <a:rPr lang="tr-TR" sz="1600" u="sng" dirty="0" err="1">
                <a:latin typeface="Arial" panose="020B0604020202020204" pitchFamily="34" charset="0"/>
                <a:cs typeface="Arial" panose="020B0604020202020204" pitchFamily="34" charset="0"/>
              </a:rPr>
              <a:t>Agreement</a:t>
            </a:r>
            <a:r>
              <a:rPr lang="tr-TR" sz="1600" dirty="0">
                <a:latin typeface="Arial" panose="020B0604020202020204" pitchFamily="34" charset="0"/>
                <a:cs typeface="Arial" panose="020B0604020202020204" pitchFamily="34" charset="0"/>
              </a:rPr>
              <a:t>, </a:t>
            </a:r>
            <a:r>
              <a:rPr lang="tr-TR" sz="1600" u="sng" dirty="0">
                <a:latin typeface="Arial" panose="020B0604020202020204" pitchFamily="34" charset="0"/>
                <a:cs typeface="Arial" panose="020B0604020202020204" pitchFamily="34" charset="0"/>
              </a:rPr>
              <a:t>akademik onay formu</a:t>
            </a:r>
            <a:r>
              <a:rPr lang="tr-TR" sz="1600" dirty="0">
                <a:latin typeface="Arial" panose="020B0604020202020204" pitchFamily="34" charset="0"/>
                <a:cs typeface="Arial" panose="020B0604020202020204" pitchFamily="34" charset="0"/>
              </a:rPr>
              <a:t>, </a:t>
            </a:r>
            <a:r>
              <a:rPr lang="tr-TR" sz="1600" u="sng" dirty="0">
                <a:latin typeface="Arial" panose="020B0604020202020204" pitchFamily="34" charset="0"/>
                <a:cs typeface="Arial" panose="020B0604020202020204" pitchFamily="34" charset="0"/>
              </a:rPr>
              <a:t>yönetim kurulu kararı (UİDPK Bölümlerden talep edecek)</a:t>
            </a:r>
            <a:r>
              <a:rPr lang="tr-TR" sz="1600" dirty="0">
                <a:latin typeface="Arial" panose="020B0604020202020204" pitchFamily="34" charset="0"/>
                <a:cs typeface="Arial" panose="020B0604020202020204" pitchFamily="34" charset="0"/>
              </a:rPr>
              <a:t>, </a:t>
            </a:r>
            <a:r>
              <a:rPr lang="tr-TR" sz="1600" u="sng" dirty="0">
                <a:latin typeface="Arial" panose="020B0604020202020204" pitchFamily="34" charset="0"/>
                <a:cs typeface="Arial" panose="020B0604020202020204" pitchFamily="34" charset="0"/>
              </a:rPr>
              <a:t>transkript</a:t>
            </a:r>
            <a:r>
              <a:rPr lang="tr-TR" sz="1600" dirty="0">
                <a:latin typeface="Arial" panose="020B0604020202020204" pitchFamily="34" charset="0"/>
                <a:cs typeface="Arial" panose="020B0604020202020204" pitchFamily="34" charset="0"/>
              </a:rPr>
              <a:t>, </a:t>
            </a:r>
            <a:r>
              <a:rPr lang="tr-TR" sz="1600" u="sng" dirty="0">
                <a:latin typeface="Arial" panose="020B0604020202020204" pitchFamily="34" charset="0"/>
                <a:cs typeface="Arial" panose="020B0604020202020204" pitchFamily="34" charset="0"/>
              </a:rPr>
              <a:t>vize</a:t>
            </a:r>
            <a:r>
              <a:rPr lang="tr-TR" sz="1600" dirty="0">
                <a:latin typeface="Arial" panose="020B0604020202020204" pitchFamily="34" charset="0"/>
                <a:cs typeface="Arial" panose="020B0604020202020204" pitchFamily="34" charset="0"/>
              </a:rPr>
              <a:t>, </a:t>
            </a:r>
            <a:r>
              <a:rPr lang="tr-TR" sz="1600" u="sng" dirty="0">
                <a:latin typeface="Arial" panose="020B0604020202020204" pitchFamily="34" charset="0"/>
                <a:cs typeface="Arial" panose="020B0604020202020204" pitchFamily="34" charset="0"/>
              </a:rPr>
              <a:t>vadesiz Euro hesabı</a:t>
            </a:r>
            <a:r>
              <a:rPr lang="tr-TR" sz="1600" dirty="0">
                <a:latin typeface="Arial" panose="020B0604020202020204" pitchFamily="34" charset="0"/>
                <a:cs typeface="Arial" panose="020B0604020202020204" pitchFamily="34" charset="0"/>
              </a:rPr>
              <a:t>, </a:t>
            </a:r>
            <a:r>
              <a:rPr lang="tr-TR" sz="1600" u="sng" dirty="0">
                <a:latin typeface="Arial" panose="020B0604020202020204" pitchFamily="34" charset="0"/>
                <a:cs typeface="Arial" panose="020B0604020202020204" pitchFamily="34" charset="0"/>
              </a:rPr>
              <a:t>sağlık ve seyahat sigortası </a:t>
            </a:r>
            <a:r>
              <a:rPr lang="tr-TR" sz="1600" dirty="0">
                <a:latin typeface="Arial" panose="020B0604020202020204" pitchFamily="34" charset="0"/>
                <a:cs typeface="Arial" panose="020B0604020202020204" pitchFamily="34" charset="0"/>
              </a:rPr>
              <a:t>Koordinatörlüğe teslim edildikten ve hibe sözleşmesi imzalandıktan sonra hareketlilik öncesinde ödenir.</a:t>
            </a:r>
          </a:p>
          <a:p>
            <a:pPr>
              <a:lnSpc>
                <a:spcPct val="150000"/>
              </a:lnSpc>
              <a:buClr>
                <a:srgbClr val="00B050"/>
              </a:buClr>
            </a:pPr>
            <a:endParaRPr lang="tr-TR" sz="1600" dirty="0">
              <a:latin typeface="Arial" panose="020B0604020202020204" pitchFamily="34" charset="0"/>
              <a:cs typeface="Arial" panose="020B0604020202020204" pitchFamily="34" charset="0"/>
            </a:endParaRPr>
          </a:p>
          <a:p>
            <a:pPr>
              <a:lnSpc>
                <a:spcPct val="150000"/>
              </a:lnSpc>
              <a:buClr>
                <a:srgbClr val="00B050"/>
              </a:buClr>
            </a:pPr>
            <a:r>
              <a:rPr lang="tr-TR" sz="1600" dirty="0">
                <a:latin typeface="Arial" panose="020B0604020202020204" pitchFamily="34" charset="0"/>
                <a:cs typeface="Arial" panose="020B0604020202020204" pitchFamily="34" charset="0"/>
              </a:rPr>
              <a:t>Hibenin kalan %20’lik kısmı hareketliliği tamamlayıp dönen öğrenciye, gidilen üniversitenin </a:t>
            </a:r>
            <a:r>
              <a:rPr lang="tr-TR" sz="1600" u="sng" dirty="0">
                <a:latin typeface="Arial" panose="020B0604020202020204" pitchFamily="34" charset="0"/>
                <a:cs typeface="Arial" panose="020B0604020202020204" pitchFamily="34" charset="0"/>
              </a:rPr>
              <a:t>İngilizce not çizelgesini </a:t>
            </a:r>
            <a:r>
              <a:rPr lang="tr-TR" sz="1600" dirty="0">
                <a:latin typeface="Arial" panose="020B0604020202020204" pitchFamily="34" charset="0"/>
                <a:cs typeface="Arial" panose="020B0604020202020204" pitchFamily="34" charset="0"/>
              </a:rPr>
              <a:t>(</a:t>
            </a:r>
            <a:r>
              <a:rPr lang="tr-TR" sz="1600" dirty="0" err="1">
                <a:latin typeface="Arial" panose="020B0604020202020204" pitchFamily="34" charset="0"/>
                <a:cs typeface="Arial" panose="020B0604020202020204" pitchFamily="34" charset="0"/>
              </a:rPr>
              <a:t>ToR</a:t>
            </a:r>
            <a:r>
              <a:rPr lang="tr-TR" sz="1600" dirty="0">
                <a:latin typeface="Arial" panose="020B0604020202020204" pitchFamily="34" charset="0"/>
                <a:cs typeface="Arial" panose="020B0604020202020204" pitchFamily="34" charset="0"/>
              </a:rPr>
              <a:t>) ve </a:t>
            </a:r>
            <a:r>
              <a:rPr lang="tr-TR" sz="1600" u="sng" dirty="0">
                <a:latin typeface="Arial" panose="020B0604020202020204" pitchFamily="34" charset="0"/>
                <a:cs typeface="Arial" panose="020B0604020202020204" pitchFamily="34" charset="0"/>
              </a:rPr>
              <a:t>katılım sertifikasını</a:t>
            </a:r>
            <a:r>
              <a:rPr lang="tr-TR" sz="1600" dirty="0">
                <a:latin typeface="Arial" panose="020B0604020202020204" pitchFamily="34" charset="0"/>
                <a:cs typeface="Arial" panose="020B0604020202020204" pitchFamily="34" charset="0"/>
              </a:rPr>
              <a:t>, </a:t>
            </a:r>
            <a:r>
              <a:rPr lang="tr-TR" sz="1600" u="sng" dirty="0">
                <a:latin typeface="Arial" panose="020B0604020202020204" pitchFamily="34" charset="0"/>
                <a:cs typeface="Arial" panose="020B0604020202020204" pitchFamily="34" charset="0"/>
              </a:rPr>
              <a:t>Öğrenim Anlaşmasının imzalı son halini</a:t>
            </a:r>
            <a:r>
              <a:rPr lang="tr-TR" sz="1600" dirty="0">
                <a:latin typeface="Arial" panose="020B0604020202020204" pitchFamily="34" charset="0"/>
                <a:cs typeface="Arial" panose="020B0604020202020204" pitchFamily="34" charset="0"/>
              </a:rPr>
              <a:t>, </a:t>
            </a:r>
            <a:r>
              <a:rPr lang="tr-TR" sz="1600" u="sng" dirty="0">
                <a:latin typeface="Arial" panose="020B0604020202020204" pitchFamily="34" charset="0"/>
                <a:cs typeface="Arial" panose="020B0604020202020204" pitchFamily="34" charset="0"/>
              </a:rPr>
              <a:t>hareketlilik sırasında aldığı derslerde değişiklik olması durumunda yönetim kurulu kararını</a:t>
            </a:r>
            <a:r>
              <a:rPr lang="tr-TR" sz="1600" dirty="0">
                <a:latin typeface="Arial" panose="020B0604020202020204" pitchFamily="34" charset="0"/>
                <a:cs typeface="Arial" panose="020B0604020202020204" pitchFamily="34" charset="0"/>
              </a:rPr>
              <a:t>, </a:t>
            </a:r>
            <a:r>
              <a:rPr lang="tr-TR" sz="1600" u="sng" dirty="0">
                <a:latin typeface="Arial" panose="020B0604020202020204" pitchFamily="34" charset="0"/>
                <a:cs typeface="Arial" panose="020B0604020202020204" pitchFamily="34" charset="0"/>
              </a:rPr>
              <a:t>pasaportun aslı ve ülke giriş-çıkış sayfalarının fotokopisini, Katılımcı Anketini </a:t>
            </a:r>
            <a:r>
              <a:rPr lang="tr-TR" sz="1600" dirty="0">
                <a:latin typeface="Arial" panose="020B0604020202020204" pitchFamily="34" charset="0"/>
                <a:cs typeface="Arial" panose="020B0604020202020204" pitchFamily="34" charset="0"/>
              </a:rPr>
              <a:t>Koordinatörlüğe teslim ettikten sonra ödenir.</a:t>
            </a:r>
          </a:p>
        </p:txBody>
      </p:sp>
      <p:pic>
        <p:nvPicPr>
          <p:cNvPr id="3" name="Grafik 2" descr="Yıldız düz dolguyla">
            <a:extLst>
              <a:ext uri="{FF2B5EF4-FFF2-40B4-BE49-F238E27FC236}">
                <a16:creationId xmlns:a16="http://schemas.microsoft.com/office/drawing/2014/main" id="{441CF614-06D5-4925-B5E2-7D2E35C177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47144" y="3067907"/>
            <a:ext cx="400975" cy="400975"/>
          </a:xfrm>
          <a:prstGeom prst="rect">
            <a:avLst/>
          </a:prstGeom>
        </p:spPr>
      </p:pic>
      <p:pic>
        <p:nvPicPr>
          <p:cNvPr id="4" name="Resim 3">
            <a:extLst>
              <a:ext uri="{FF2B5EF4-FFF2-40B4-BE49-F238E27FC236}">
                <a16:creationId xmlns:a16="http://schemas.microsoft.com/office/drawing/2014/main" id="{32271B6E-5297-4D4E-A9F2-B8719F5EC146}"/>
              </a:ext>
            </a:extLst>
          </p:cNvPr>
          <p:cNvPicPr>
            <a:picLocks noChangeAspect="1"/>
          </p:cNvPicPr>
          <p:nvPr/>
        </p:nvPicPr>
        <p:blipFill>
          <a:blip r:embed="rId6"/>
          <a:stretch>
            <a:fillRect/>
          </a:stretch>
        </p:blipFill>
        <p:spPr>
          <a:xfrm>
            <a:off x="4462748" y="4947466"/>
            <a:ext cx="402371" cy="402371"/>
          </a:xfrm>
          <a:prstGeom prst="rect">
            <a:avLst/>
          </a:prstGeom>
        </p:spPr>
      </p:pic>
    </p:spTree>
    <p:extLst>
      <p:ext uri="{BB962C8B-B14F-4D97-AF65-F5344CB8AC3E}">
        <p14:creationId xmlns:p14="http://schemas.microsoft.com/office/powerpoint/2010/main" val="3336215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8" name="Metin kutusu 7">
            <a:extLst>
              <a:ext uri="{FF2B5EF4-FFF2-40B4-BE49-F238E27FC236}">
                <a16:creationId xmlns:a16="http://schemas.microsoft.com/office/drawing/2014/main" id="{2F05CCB9-CD42-4C9C-80FD-EEE0F6408608}"/>
              </a:ext>
            </a:extLst>
          </p:cNvPr>
          <p:cNvSpPr txBox="1"/>
          <p:nvPr/>
        </p:nvSpPr>
        <p:spPr>
          <a:xfrm>
            <a:off x="328787" y="465319"/>
            <a:ext cx="9072664" cy="400110"/>
          </a:xfrm>
          <a:prstGeom prst="rect">
            <a:avLst/>
          </a:prstGeom>
          <a:noFill/>
        </p:spPr>
        <p:txBody>
          <a:bodyPr wrap="square" rtlCol="0">
            <a:spAutoFit/>
          </a:bodyPr>
          <a:lstStyle/>
          <a:p>
            <a:r>
              <a:rPr lang="tr-TR" sz="2000" b="1" u="sng" dirty="0">
                <a:solidFill>
                  <a:schemeClr val="accent1">
                    <a:lumMod val="75000"/>
                  </a:schemeClr>
                </a:solidFill>
                <a:latin typeface="Arial" panose="020B0604020202020204" pitchFamily="34" charset="0"/>
                <a:cs typeface="Arial" panose="020B0604020202020204" pitchFamily="34" charset="0"/>
              </a:rPr>
              <a:t>İlave Hibe Desteği</a:t>
            </a:r>
          </a:p>
        </p:txBody>
      </p:sp>
      <p:sp>
        <p:nvSpPr>
          <p:cNvPr id="9" name="Metin kutusu 8">
            <a:extLst>
              <a:ext uri="{FF2B5EF4-FFF2-40B4-BE49-F238E27FC236}">
                <a16:creationId xmlns:a16="http://schemas.microsoft.com/office/drawing/2014/main" id="{47C4D884-2CEA-4DE9-A744-B6B139D00130}"/>
              </a:ext>
            </a:extLst>
          </p:cNvPr>
          <p:cNvSpPr txBox="1"/>
          <p:nvPr/>
        </p:nvSpPr>
        <p:spPr>
          <a:xfrm>
            <a:off x="328787" y="771777"/>
            <a:ext cx="11469636" cy="4387227"/>
          </a:xfrm>
          <a:prstGeom prst="rect">
            <a:avLst/>
          </a:prstGeom>
          <a:noFill/>
        </p:spPr>
        <p:txBody>
          <a:bodyPr wrap="square" rtlCol="0">
            <a:spAutoFit/>
          </a:bodyPr>
          <a:lstStyle/>
          <a:p>
            <a:pPr>
              <a:lnSpc>
                <a:spcPct val="150000"/>
              </a:lnSpc>
              <a:buClr>
                <a:srgbClr val="00B050"/>
              </a:buClr>
            </a:pPr>
            <a:endParaRPr lang="tr-TR" dirty="0">
              <a:latin typeface="Arial" panose="020B0604020202020204" pitchFamily="34" charset="0"/>
              <a:cs typeface="Arial" panose="020B0604020202020204" pitchFamily="34" charset="0"/>
            </a:endParaRPr>
          </a:p>
          <a:p>
            <a:pPr marL="342900" lvl="0" indent="-342900" algn="just">
              <a:buClr>
                <a:srgbClr val="00A5B5"/>
              </a:buClr>
              <a:buFont typeface="+mj-lt"/>
              <a:buAutoNum type="arabicPeriod"/>
            </a:pPr>
            <a:r>
              <a:rPr lang="tr-TR" sz="1200" dirty="0">
                <a:solidFill>
                  <a:srgbClr val="000000"/>
                </a:solidFill>
                <a:effectLst/>
                <a:latin typeface="Times New Roman" panose="02020603050405020304" pitchFamily="18" charset="0"/>
                <a:ea typeface="Times New Roman" panose="02020603050405020304" pitchFamily="18" charset="0"/>
              </a:rPr>
              <a:t>Tahsis edilen hibe destek amaçlı olup; yapılacak tüm harcamaları karşılaması beklenmemektedir. Hibe tahsisi ancak fiziksel hareketlilik için geçerlidir.</a:t>
            </a:r>
            <a:endParaRPr lang="tr-TR" sz="1200" dirty="0">
              <a:effectLst/>
              <a:latin typeface="Times New Roman" panose="02020603050405020304" pitchFamily="18" charset="0"/>
              <a:ea typeface="Times New Roman" panose="02020603050405020304" pitchFamily="18" charset="0"/>
            </a:endParaRPr>
          </a:p>
          <a:p>
            <a:pPr marL="342900" lvl="0" indent="-342900" algn="just">
              <a:buClr>
                <a:srgbClr val="00A5B5"/>
              </a:buClr>
              <a:buFont typeface="+mj-lt"/>
              <a:buAutoNum type="arabicPeriod"/>
            </a:pPr>
            <a:r>
              <a:rPr lang="tr-TR" sz="1200" dirty="0">
                <a:solidFill>
                  <a:srgbClr val="000000"/>
                </a:solidFill>
                <a:effectLst/>
                <a:latin typeface="Times New Roman" panose="02020603050405020304" pitchFamily="18" charset="0"/>
                <a:ea typeface="Times New Roman" panose="02020603050405020304" pitchFamily="18" charset="0"/>
              </a:rPr>
              <a:t>Öğrencinin uçak bileti, yurt ücreti, yurt depozitosu, sağlık sigortası gibi giderler için ERASMUS+ fonundan ayrıca bir ödeme yapılmaz. Bu giderler öğrencinin kendisi tarafından karşılanır.</a:t>
            </a:r>
            <a:endParaRPr lang="tr-TR" sz="1200" dirty="0">
              <a:effectLst/>
              <a:latin typeface="Times New Roman" panose="02020603050405020304" pitchFamily="18" charset="0"/>
              <a:ea typeface="Times New Roman" panose="02020603050405020304" pitchFamily="18" charset="0"/>
            </a:endParaRPr>
          </a:p>
          <a:p>
            <a:pPr marL="342900" lvl="0" indent="-342900" algn="just">
              <a:buClr>
                <a:srgbClr val="00A5B5"/>
              </a:buClr>
              <a:buFont typeface="+mj-lt"/>
              <a:buAutoNum type="arabicPeriod"/>
            </a:pPr>
            <a:r>
              <a:rPr lang="tr-TR" sz="1200" dirty="0">
                <a:solidFill>
                  <a:srgbClr val="000000"/>
                </a:solidFill>
                <a:effectLst/>
                <a:latin typeface="Times New Roman" panose="02020603050405020304" pitchFamily="18" charset="0"/>
                <a:ea typeface="Times New Roman" panose="02020603050405020304" pitchFamily="18" charset="0"/>
              </a:rPr>
              <a:t>Dezavantajlı katılımcılara, hak ettikleri hibeye ek olarak </a:t>
            </a:r>
            <a:r>
              <a:rPr lang="tr-TR" sz="1200" b="1" dirty="0">
                <a:solidFill>
                  <a:srgbClr val="000000"/>
                </a:solidFill>
                <a:effectLst/>
                <a:latin typeface="Times New Roman" panose="02020603050405020304" pitchFamily="18" charset="0"/>
                <a:ea typeface="Times New Roman" panose="02020603050405020304" pitchFamily="18" charset="0"/>
              </a:rPr>
              <a:t>İlave Hibe Desteği</a:t>
            </a:r>
            <a:r>
              <a:rPr lang="tr-TR" sz="1200" dirty="0">
                <a:solidFill>
                  <a:srgbClr val="000000"/>
                </a:solidFill>
                <a:effectLst/>
                <a:latin typeface="Times New Roman" panose="02020603050405020304" pitchFamily="18" charset="0"/>
                <a:ea typeface="Times New Roman" panose="02020603050405020304" pitchFamily="18" charset="0"/>
              </a:rPr>
              <a:t> sağlanabilecektir. Söz konusu hibenin verilebilmesi için, dezavantajlı katılımcı, ekonomik ve sosyal açıdan imkânları kısıtlı olan ve aşağıdaki alt kategorilere uyan birey olarak tanımlanmıştır.</a:t>
            </a:r>
            <a:endParaRPr lang="tr-TR" sz="1200" dirty="0">
              <a:effectLst/>
              <a:latin typeface="Times New Roman" panose="02020603050405020304" pitchFamily="18" charset="0"/>
              <a:ea typeface="Times New Roman" panose="02020603050405020304" pitchFamily="18" charset="0"/>
            </a:endParaRPr>
          </a:p>
          <a:p>
            <a:pPr marL="457200" algn="just">
              <a:lnSpc>
                <a:spcPct val="115000"/>
              </a:lnSpc>
              <a:tabLst>
                <a:tab pos="180340" algn="l"/>
              </a:tabLst>
            </a:pPr>
            <a:r>
              <a:rPr lang="tr-TR" sz="1200" dirty="0">
                <a:solidFill>
                  <a:srgbClr val="000000"/>
                </a:solidFill>
                <a:effectLst/>
                <a:latin typeface="Times New Roman" panose="02020603050405020304" pitchFamily="18" charset="0"/>
                <a:ea typeface="Times New Roman" panose="02020603050405020304" pitchFamily="18" charset="0"/>
              </a:rPr>
              <a:t>1) 2828 sayılı kanuna tabi olanlar (Aile ve Sosyal Hizmetler Bakanlığı tarafından haklarında 2828 sayılı Kanun uyarınca koruma, bakım veya barınma kararı olanlar)</a:t>
            </a:r>
            <a:endParaRPr lang="tr-TR" sz="1200" dirty="0">
              <a:effectLst/>
              <a:latin typeface="Times New Roman" panose="02020603050405020304" pitchFamily="18" charset="0"/>
              <a:ea typeface="Times New Roman" panose="02020603050405020304" pitchFamily="18" charset="0"/>
            </a:endParaRPr>
          </a:p>
          <a:p>
            <a:pPr marL="457200" algn="just">
              <a:lnSpc>
                <a:spcPct val="115000"/>
              </a:lnSpc>
              <a:tabLst>
                <a:tab pos="180340" algn="l"/>
              </a:tabLst>
            </a:pPr>
            <a:r>
              <a:rPr lang="tr-TR" sz="1200" dirty="0">
                <a:solidFill>
                  <a:srgbClr val="000000"/>
                </a:solidFill>
                <a:effectLst/>
                <a:latin typeface="Times New Roman" panose="02020603050405020304" pitchFamily="18" charset="0"/>
                <a:ea typeface="Times New Roman" panose="02020603050405020304" pitchFamily="18" charset="0"/>
              </a:rPr>
              <a:t>2) 5395 sayılı Çocuk Koruma Kanunu Kapsamında haklarında korunma, bakım veya barınma kararı alınmış öğrencilere</a:t>
            </a:r>
            <a:endParaRPr lang="tr-TR" sz="1200" dirty="0">
              <a:effectLst/>
              <a:latin typeface="Times New Roman" panose="02020603050405020304" pitchFamily="18" charset="0"/>
              <a:ea typeface="Times New Roman" panose="02020603050405020304" pitchFamily="18" charset="0"/>
            </a:endParaRPr>
          </a:p>
          <a:p>
            <a:pPr marL="457200" algn="just">
              <a:lnSpc>
                <a:spcPct val="115000"/>
              </a:lnSpc>
              <a:tabLst>
                <a:tab pos="180340" algn="l"/>
              </a:tabLst>
            </a:pPr>
            <a:r>
              <a:rPr lang="tr-TR" sz="1200" dirty="0">
                <a:solidFill>
                  <a:srgbClr val="000000"/>
                </a:solidFill>
                <a:effectLst/>
                <a:latin typeface="Times New Roman" panose="02020603050405020304" pitchFamily="18" charset="0"/>
                <a:ea typeface="Times New Roman" panose="02020603050405020304" pitchFamily="18" charset="0"/>
              </a:rPr>
              <a:t>3) Kendilerine yetim aylığı bağlananlar</a:t>
            </a:r>
            <a:endParaRPr lang="tr-TR" sz="1200" dirty="0">
              <a:effectLst/>
              <a:latin typeface="Times New Roman" panose="02020603050405020304" pitchFamily="18" charset="0"/>
              <a:ea typeface="Times New Roman" panose="02020603050405020304" pitchFamily="18" charset="0"/>
            </a:endParaRPr>
          </a:p>
          <a:p>
            <a:pPr marL="457200" algn="just">
              <a:lnSpc>
                <a:spcPct val="115000"/>
              </a:lnSpc>
              <a:tabLst>
                <a:tab pos="180340" algn="l"/>
              </a:tabLst>
            </a:pPr>
            <a:r>
              <a:rPr lang="tr-TR" sz="1200" dirty="0">
                <a:solidFill>
                  <a:srgbClr val="000000"/>
                </a:solidFill>
                <a:effectLst/>
                <a:latin typeface="Times New Roman" panose="02020603050405020304" pitchFamily="18" charset="0"/>
                <a:ea typeface="Times New Roman" panose="02020603050405020304" pitchFamily="18" charset="0"/>
              </a:rPr>
              <a:t>4) Şehit/Gazi çocukları</a:t>
            </a:r>
            <a:endParaRPr lang="tr-TR" sz="1200" dirty="0">
              <a:effectLst/>
              <a:latin typeface="Times New Roman" panose="02020603050405020304" pitchFamily="18" charset="0"/>
              <a:ea typeface="Times New Roman" panose="02020603050405020304" pitchFamily="18" charset="0"/>
            </a:endParaRPr>
          </a:p>
          <a:p>
            <a:pPr marL="457200" algn="just">
              <a:lnSpc>
                <a:spcPct val="115000"/>
              </a:lnSpc>
              <a:tabLst>
                <a:tab pos="180340" algn="l"/>
              </a:tabLst>
            </a:pPr>
            <a:r>
              <a:rPr lang="tr-TR" sz="1200" dirty="0">
                <a:solidFill>
                  <a:srgbClr val="000000"/>
                </a:solidFill>
                <a:effectLst/>
                <a:latin typeface="Times New Roman" panose="02020603050405020304" pitchFamily="18" charset="0"/>
                <a:ea typeface="Times New Roman" panose="02020603050405020304" pitchFamily="18" charset="0"/>
              </a:rPr>
              <a:t>5) Kendisine veya ailesine muhtaçlık aylığı bağlananlar (öğrencinin kendisine, anne-babasına veya vasisine Belediyelerden, kamu kurum ve kuruluşlarından (Bakanlıklar, Sosyal Yardımlaşma ve Dayanışma Vakıfları, Vakıflar Genel Müdürlüğü, Kızılay, AFAD gibi kurumlardan Erasmus başvurusunu yaptığı esnada maddi destek aldığını kanıtlayan bir belge ibraz edilmesi yeterlidir.)</a:t>
            </a:r>
            <a:endParaRPr lang="tr-TR" sz="1200" dirty="0">
              <a:effectLst/>
              <a:latin typeface="Times New Roman" panose="02020603050405020304" pitchFamily="18" charset="0"/>
              <a:ea typeface="Times New Roman" panose="02020603050405020304" pitchFamily="18" charset="0"/>
            </a:endParaRPr>
          </a:p>
          <a:p>
            <a:pPr marL="342900" lvl="0" indent="-342900" algn="just">
              <a:lnSpc>
                <a:spcPct val="115000"/>
              </a:lnSpc>
              <a:buClr>
                <a:srgbClr val="00A5B5"/>
              </a:buClr>
              <a:buFont typeface="+mj-lt"/>
              <a:buAutoNum type="arabicPeriod"/>
              <a:tabLst>
                <a:tab pos="180340" algn="l"/>
              </a:tabLst>
            </a:pPr>
            <a:r>
              <a:rPr lang="tr-TR" sz="1200" dirty="0">
                <a:solidFill>
                  <a:srgbClr val="000000"/>
                </a:solidFill>
                <a:effectLst/>
                <a:latin typeface="Times New Roman" panose="02020603050405020304" pitchFamily="18" charset="0"/>
                <a:ea typeface="Times New Roman" panose="02020603050405020304" pitchFamily="18" charset="0"/>
              </a:rPr>
              <a:t>Kredi ve Yurtlar Kurumu bursları ve benzeri burslar, başarı bursu niteliğindeki diğer hibe, yardım ve burslar, tek seferlik yardımlar söz konusu maddi yardım kapsamında kabul edilmez.</a:t>
            </a:r>
            <a:endParaRPr lang="tr-TR" sz="1200" dirty="0">
              <a:effectLst/>
              <a:latin typeface="Times New Roman" panose="02020603050405020304" pitchFamily="18" charset="0"/>
              <a:ea typeface="Times New Roman" panose="02020603050405020304" pitchFamily="18" charset="0"/>
            </a:endParaRPr>
          </a:p>
          <a:p>
            <a:pPr marL="342900" lvl="0" indent="-342900" algn="just">
              <a:lnSpc>
                <a:spcPct val="115000"/>
              </a:lnSpc>
              <a:buClr>
                <a:srgbClr val="00A5B5"/>
              </a:buClr>
              <a:buFont typeface="+mj-lt"/>
              <a:buAutoNum type="arabicPeriod"/>
              <a:tabLst>
                <a:tab pos="180340" algn="l"/>
              </a:tabLst>
            </a:pPr>
            <a:r>
              <a:rPr lang="tr-TR" sz="1200" dirty="0">
                <a:solidFill>
                  <a:srgbClr val="000000"/>
                </a:solidFill>
                <a:effectLst/>
                <a:latin typeface="Times New Roman" panose="02020603050405020304" pitchFamily="18" charset="0"/>
                <a:ea typeface="Times New Roman" panose="02020603050405020304" pitchFamily="18" charset="0"/>
              </a:rPr>
              <a:t>Yukarıdaki kapsama uyan öğrencilere talepleri halinde ve bu durumlarını belgelendirmek kaydıyla, hareketlilik türüne göre aşağıdaki miktarlarda İlave Hibe Desteği sağlanabilecektir:</a:t>
            </a:r>
            <a:endParaRPr lang="tr-TR" sz="12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A5B5"/>
              </a:buClr>
              <a:buFont typeface="+mj-lt"/>
              <a:buAutoNum type="alphaLcPeriod"/>
              <a:tabLst>
                <a:tab pos="180340" algn="l"/>
              </a:tabLst>
            </a:pPr>
            <a:r>
              <a:rPr lang="tr-TR" sz="1200" dirty="0">
                <a:solidFill>
                  <a:srgbClr val="000000"/>
                </a:solidFill>
                <a:effectLst/>
                <a:latin typeface="Times New Roman" panose="02020603050405020304" pitchFamily="18" charset="0"/>
                <a:ea typeface="Times New Roman" panose="02020603050405020304" pitchFamily="18" charset="0"/>
              </a:rPr>
              <a:t>2-12 ay arası öğrenci hareketliliği: Aylık 250 €</a:t>
            </a:r>
            <a:endParaRPr lang="tr-TR" sz="12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A5B5"/>
              </a:buClr>
              <a:buFont typeface="+mj-lt"/>
              <a:buAutoNum type="alphaLcPeriod"/>
              <a:tabLst>
                <a:tab pos="180340" algn="l"/>
              </a:tabLst>
            </a:pPr>
            <a:r>
              <a:rPr lang="tr-TR" sz="1200" dirty="0">
                <a:solidFill>
                  <a:srgbClr val="000000"/>
                </a:solidFill>
                <a:effectLst/>
                <a:latin typeface="Times New Roman" panose="02020603050405020304" pitchFamily="18" charset="0"/>
                <a:ea typeface="Times New Roman" panose="02020603050405020304" pitchFamily="18" charset="0"/>
              </a:rPr>
              <a:t>5-14 gün arasındaki kısa dönem öğrenci hareketliliği: Gündelik hibe toplamına ilaveten 100 € (Bu durumda staj için ilave destek verilmez.)</a:t>
            </a:r>
            <a:endParaRPr lang="tr-TR" sz="12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A5B5"/>
              </a:buClr>
              <a:buFont typeface="+mj-lt"/>
              <a:buAutoNum type="alphaLcPeriod"/>
              <a:tabLst>
                <a:tab pos="180340" algn="l"/>
              </a:tabLst>
            </a:pPr>
            <a:r>
              <a:rPr lang="tr-TR" sz="1200" dirty="0">
                <a:solidFill>
                  <a:srgbClr val="000000"/>
                </a:solidFill>
                <a:effectLst/>
                <a:latin typeface="Times New Roman" panose="02020603050405020304" pitchFamily="18" charset="0"/>
                <a:ea typeface="Times New Roman" panose="02020603050405020304" pitchFamily="18" charset="0"/>
              </a:rPr>
              <a:t>15-30 gün arasındaki kısa dönem öğrenci hareketliliği: Gündelik hibe toplamına ilaveten 150 € (Bu durumda staj için ilave destek verilmez.)</a:t>
            </a:r>
            <a:endParaRPr lang="tr-TR"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17775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8" name="Metin kutusu 7">
            <a:extLst>
              <a:ext uri="{FF2B5EF4-FFF2-40B4-BE49-F238E27FC236}">
                <a16:creationId xmlns:a16="http://schemas.microsoft.com/office/drawing/2014/main" id="{2F05CCB9-CD42-4C9C-80FD-EEE0F6408608}"/>
              </a:ext>
            </a:extLst>
          </p:cNvPr>
          <p:cNvSpPr txBox="1"/>
          <p:nvPr/>
        </p:nvSpPr>
        <p:spPr>
          <a:xfrm>
            <a:off x="355373" y="742708"/>
            <a:ext cx="9072664" cy="400110"/>
          </a:xfrm>
          <a:prstGeom prst="rect">
            <a:avLst/>
          </a:prstGeom>
          <a:noFill/>
        </p:spPr>
        <p:txBody>
          <a:bodyPr wrap="square" rtlCol="0">
            <a:spAutoFit/>
          </a:bodyPr>
          <a:lstStyle/>
          <a:p>
            <a:r>
              <a:rPr lang="tr-TR" sz="2000" b="1" u="sng" dirty="0">
                <a:solidFill>
                  <a:schemeClr val="accent1">
                    <a:lumMod val="75000"/>
                  </a:schemeClr>
                </a:solidFill>
                <a:latin typeface="Arial" panose="020B0604020202020204" pitchFamily="34" charset="0"/>
                <a:cs typeface="Arial" panose="020B0604020202020204" pitchFamily="34" charset="0"/>
              </a:rPr>
              <a:t>Öğrencinin Hibesinden Hangi Durumlarda Kesinti Yapılır?</a:t>
            </a:r>
          </a:p>
        </p:txBody>
      </p:sp>
      <p:sp>
        <p:nvSpPr>
          <p:cNvPr id="9" name="Metin kutusu 8">
            <a:extLst>
              <a:ext uri="{FF2B5EF4-FFF2-40B4-BE49-F238E27FC236}">
                <a16:creationId xmlns:a16="http://schemas.microsoft.com/office/drawing/2014/main" id="{47C4D884-2CEA-4DE9-A744-B6B139D00130}"/>
              </a:ext>
            </a:extLst>
          </p:cNvPr>
          <p:cNvSpPr txBox="1"/>
          <p:nvPr/>
        </p:nvSpPr>
        <p:spPr>
          <a:xfrm>
            <a:off x="355373" y="1142818"/>
            <a:ext cx="11638312" cy="4611519"/>
          </a:xfrm>
          <a:prstGeom prst="rect">
            <a:avLst/>
          </a:prstGeom>
          <a:noFill/>
        </p:spPr>
        <p:txBody>
          <a:bodyPr wrap="square" rtlCol="0">
            <a:spAutoFit/>
          </a:bodyPr>
          <a:lstStyle/>
          <a:p>
            <a:pPr>
              <a:lnSpc>
                <a:spcPct val="150000"/>
              </a:lnSpc>
              <a:buClr>
                <a:srgbClr val="00B050"/>
              </a:buClr>
            </a:pPr>
            <a:endParaRPr lang="tr-TR" dirty="0">
              <a:latin typeface="Arial" panose="020B0604020202020204" pitchFamily="34" charset="0"/>
              <a:cs typeface="Arial" panose="020B0604020202020204" pitchFamily="34" charset="0"/>
            </a:endParaRPr>
          </a:p>
          <a:p>
            <a:pPr marL="342900" indent="-342900">
              <a:lnSpc>
                <a:spcPct val="150000"/>
              </a:lnSpc>
              <a:buClr>
                <a:srgbClr val="00B050"/>
              </a:buClr>
              <a:buFont typeface="+mj-lt"/>
              <a:buAutoNum type="arabicPeriod"/>
            </a:pPr>
            <a:r>
              <a:rPr lang="tr-TR" dirty="0">
                <a:latin typeface="Arial" panose="020B0604020202020204" pitchFamily="34" charset="0"/>
                <a:cs typeface="Arial" panose="020B0604020202020204" pitchFamily="34" charset="0"/>
              </a:rPr>
              <a:t>Teknik sebepler haricinde, katılımcı anketini doldurmayan öğrencilere toplam nihai hibenin %20’si tutarında kesinti yapılır.</a:t>
            </a:r>
          </a:p>
          <a:p>
            <a:pPr marL="342900" indent="-342900">
              <a:lnSpc>
                <a:spcPct val="150000"/>
              </a:lnSpc>
              <a:buClr>
                <a:srgbClr val="00B050"/>
              </a:buClr>
              <a:buFont typeface="+mj-lt"/>
              <a:buAutoNum type="arabicPeriod"/>
            </a:pPr>
            <a:r>
              <a:rPr lang="tr-TR" dirty="0">
                <a:latin typeface="Arial" panose="020B0604020202020204" pitchFamily="34" charset="0"/>
                <a:cs typeface="Arial" panose="020B0604020202020204" pitchFamily="34" charset="0"/>
              </a:rPr>
              <a:t>Hareketliliğe katılımı kanıtlayan belgelerin (katılım sertifikası veya bunun yerine geçebilecek dönüş sonrası transkript (</a:t>
            </a:r>
            <a:r>
              <a:rPr lang="tr-TR" dirty="0" err="1">
                <a:latin typeface="Arial" panose="020B0604020202020204" pitchFamily="34" charset="0"/>
                <a:cs typeface="Arial" panose="020B0604020202020204" pitchFamily="34" charset="0"/>
              </a:rPr>
              <a:t>ToR</a:t>
            </a:r>
            <a:r>
              <a:rPr lang="tr-TR" dirty="0">
                <a:latin typeface="Arial" panose="020B0604020202020204" pitchFamily="34" charset="0"/>
                <a:cs typeface="Arial" panose="020B0604020202020204" pitchFamily="34" charset="0"/>
              </a:rPr>
              <a:t>)) teslim edilmemesi durumunda hareketlilik geçersiz sayılır ve öğrenciye hibe ödenmez; başlangıçta ödenen hibe tahsil edilir.</a:t>
            </a:r>
          </a:p>
          <a:p>
            <a:pPr marL="342900" indent="-342900">
              <a:lnSpc>
                <a:spcPct val="150000"/>
              </a:lnSpc>
              <a:buClr>
                <a:srgbClr val="00B050"/>
              </a:buClr>
              <a:buFont typeface="+mj-lt"/>
              <a:buAutoNum type="arabicPeriod"/>
            </a:pPr>
            <a:r>
              <a:rPr lang="tr-TR" dirty="0">
                <a:latin typeface="Arial" panose="020B0604020202020204" pitchFamily="34" charset="0"/>
                <a:cs typeface="Arial" panose="020B0604020202020204" pitchFamily="34" charset="0"/>
              </a:rPr>
              <a:t>Öğrencinin gittikleri okulda aldıkları </a:t>
            </a:r>
            <a:r>
              <a:rPr lang="tr-TR" dirty="0">
                <a:solidFill>
                  <a:schemeClr val="accent2">
                    <a:lumMod val="75000"/>
                  </a:schemeClr>
                </a:solidFill>
                <a:latin typeface="Arial" panose="020B0604020202020204" pitchFamily="34" charset="0"/>
                <a:cs typeface="Arial" panose="020B0604020202020204" pitchFamily="34" charset="0"/>
              </a:rPr>
              <a:t>derslerin toplam kredisinin 1/3’ünden başarılı olması beklenir</a:t>
            </a:r>
            <a:r>
              <a:rPr lang="tr-TR" dirty="0">
                <a:latin typeface="Arial" panose="020B0604020202020204" pitchFamily="34" charset="0"/>
                <a:cs typeface="Arial" panose="020B0604020202020204" pitchFamily="34" charset="0"/>
              </a:rPr>
              <a:t>. Bu başarıyı sağlayamayan öğrenciye yapılacak hibe ödemesinde gerçekleştirilen faaliyet günü sayısının </a:t>
            </a:r>
            <a:r>
              <a:rPr lang="tr-TR" dirty="0">
                <a:solidFill>
                  <a:schemeClr val="accent2">
                    <a:lumMod val="75000"/>
                  </a:schemeClr>
                </a:solidFill>
                <a:latin typeface="Arial" panose="020B0604020202020204" pitchFamily="34" charset="0"/>
                <a:cs typeface="Arial" panose="020B0604020202020204" pitchFamily="34" charset="0"/>
              </a:rPr>
              <a:t>%20’si </a:t>
            </a:r>
            <a:r>
              <a:rPr lang="tr-TR" dirty="0">
                <a:latin typeface="Arial" panose="020B0604020202020204" pitchFamily="34" charset="0"/>
                <a:cs typeface="Arial" panose="020B0604020202020204" pitchFamily="34" charset="0"/>
              </a:rPr>
              <a:t>oranında kesinti yapılır. </a:t>
            </a:r>
            <a:r>
              <a:rPr lang="tr-TR" dirty="0">
                <a:solidFill>
                  <a:schemeClr val="accent2">
                    <a:lumMod val="75000"/>
                  </a:schemeClr>
                </a:solidFill>
                <a:latin typeface="Arial" panose="020B0604020202020204" pitchFamily="34" charset="0"/>
                <a:cs typeface="Arial" panose="020B0604020202020204" pitchFamily="34" charset="0"/>
              </a:rPr>
              <a:t>Derslere girmediği veya yükümlülüklerini yerine getirmediği anlaşılan öğrencinin hibesinin tamamı geri alınır.</a:t>
            </a:r>
          </a:p>
          <a:p>
            <a:pPr marL="342900" indent="-342900">
              <a:lnSpc>
                <a:spcPct val="150000"/>
              </a:lnSpc>
              <a:buClr>
                <a:srgbClr val="00B050"/>
              </a:buClr>
              <a:buFont typeface="+mj-lt"/>
              <a:buAutoNum type="arabicPeriod"/>
            </a:pPr>
            <a:r>
              <a:rPr lang="tr-TR" dirty="0">
                <a:latin typeface="Arial" panose="020B0604020202020204" pitchFamily="34" charset="0"/>
                <a:cs typeface="Arial" panose="020B0604020202020204" pitchFamily="34" charset="0"/>
              </a:rPr>
              <a:t>Mücbir sebepler dışında hareketliliğini yarıda bırakan öğrencinin </a:t>
            </a:r>
            <a:r>
              <a:rPr lang="tr-TR" dirty="0">
                <a:solidFill>
                  <a:schemeClr val="accent2">
                    <a:lumMod val="75000"/>
                  </a:schemeClr>
                </a:solidFill>
                <a:latin typeface="Arial" panose="020B0604020202020204" pitchFamily="34" charset="0"/>
                <a:cs typeface="Arial" panose="020B0604020202020204" pitchFamily="34" charset="0"/>
              </a:rPr>
              <a:t>hibesinin tamamı geri alınır.</a:t>
            </a:r>
          </a:p>
        </p:txBody>
      </p:sp>
      <p:pic>
        <p:nvPicPr>
          <p:cNvPr id="3" name="Resim 2" descr="Dur Arı">
            <a:extLst>
              <a:ext uri="{FF2B5EF4-FFF2-40B4-BE49-F238E27FC236}">
                <a16:creationId xmlns:a16="http://schemas.microsoft.com/office/drawing/2014/main" id="{C8AC4DAC-9DA4-4B47-8356-A2968232DA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0296" y="54406"/>
            <a:ext cx="1577372" cy="1577372"/>
          </a:xfrm>
          <a:prstGeom prst="rect">
            <a:avLst/>
          </a:prstGeom>
        </p:spPr>
      </p:pic>
    </p:spTree>
    <p:extLst>
      <p:ext uri="{BB962C8B-B14F-4D97-AF65-F5344CB8AC3E}">
        <p14:creationId xmlns:p14="http://schemas.microsoft.com/office/powerpoint/2010/main" val="2971569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8" name="Metin kutusu 7">
            <a:extLst>
              <a:ext uri="{FF2B5EF4-FFF2-40B4-BE49-F238E27FC236}">
                <a16:creationId xmlns:a16="http://schemas.microsoft.com/office/drawing/2014/main" id="{2F05CCB9-CD42-4C9C-80FD-EEE0F6408608}"/>
              </a:ext>
            </a:extLst>
          </p:cNvPr>
          <p:cNvSpPr txBox="1"/>
          <p:nvPr/>
        </p:nvSpPr>
        <p:spPr>
          <a:xfrm>
            <a:off x="509100" y="388414"/>
            <a:ext cx="9072664" cy="400110"/>
          </a:xfrm>
          <a:prstGeom prst="rect">
            <a:avLst/>
          </a:prstGeom>
          <a:noFill/>
        </p:spPr>
        <p:txBody>
          <a:bodyPr wrap="square" rtlCol="0">
            <a:spAutoFit/>
          </a:bodyPr>
          <a:lstStyle/>
          <a:p>
            <a:r>
              <a:rPr lang="tr-TR" sz="2000" b="1" u="sng" dirty="0">
                <a:solidFill>
                  <a:schemeClr val="accent1">
                    <a:lumMod val="75000"/>
                  </a:schemeClr>
                </a:solidFill>
                <a:latin typeface="Arial" panose="020B0604020202020204" pitchFamily="34" charset="0"/>
                <a:cs typeface="Arial" panose="020B0604020202020204" pitchFamily="34" charset="0"/>
              </a:rPr>
              <a:t>Yeşil Seyahat</a:t>
            </a:r>
          </a:p>
        </p:txBody>
      </p:sp>
      <p:sp>
        <p:nvSpPr>
          <p:cNvPr id="9" name="Metin kutusu 8">
            <a:extLst>
              <a:ext uri="{FF2B5EF4-FFF2-40B4-BE49-F238E27FC236}">
                <a16:creationId xmlns:a16="http://schemas.microsoft.com/office/drawing/2014/main" id="{47C4D884-2CEA-4DE9-A744-B6B139D00130}"/>
              </a:ext>
            </a:extLst>
          </p:cNvPr>
          <p:cNvSpPr txBox="1"/>
          <p:nvPr/>
        </p:nvSpPr>
        <p:spPr>
          <a:xfrm>
            <a:off x="328787" y="665374"/>
            <a:ext cx="10661768" cy="2125069"/>
          </a:xfrm>
          <a:prstGeom prst="rect">
            <a:avLst/>
          </a:prstGeom>
          <a:noFill/>
        </p:spPr>
        <p:txBody>
          <a:bodyPr wrap="square" rtlCol="0">
            <a:spAutoFit/>
          </a:bodyPr>
          <a:lstStyle/>
          <a:p>
            <a:pPr>
              <a:lnSpc>
                <a:spcPct val="150000"/>
              </a:lnSpc>
              <a:buClr>
                <a:srgbClr val="00B050"/>
              </a:buClr>
            </a:pPr>
            <a:endParaRPr lang="tr-TR" dirty="0">
              <a:latin typeface="Arial" panose="020B0604020202020204" pitchFamily="34" charset="0"/>
              <a:cs typeface="Arial" panose="020B0604020202020204" pitchFamily="34" charset="0"/>
            </a:endParaRPr>
          </a:p>
          <a:p>
            <a:pPr marL="342900" indent="-342900">
              <a:lnSpc>
                <a:spcPct val="150000"/>
              </a:lnSpc>
              <a:buClr>
                <a:srgbClr val="00B050"/>
              </a:buClr>
              <a:buFont typeface="Wingdings" panose="05000000000000000000" pitchFamily="2" charset="2"/>
              <a:buChar char="q"/>
            </a:pPr>
            <a:r>
              <a:rPr lang="tr-TR" sz="1800" dirty="0">
                <a:effectLst/>
                <a:latin typeface="Calibri" panose="020F0502020204030204" pitchFamily="34" charset="0"/>
                <a:ea typeface="Calibri" panose="020F0502020204030204" pitchFamily="34" charset="0"/>
                <a:cs typeface="Times New Roman" panose="02020603050405020304" pitchFamily="18" charset="0"/>
              </a:rPr>
              <a:t>Yeşil seyahati tercih etmeleri durumunda, tek seferlik 50 Avro tutarında ilave bir hibe ile seyahat günleri için 4 güne kadar bireysel destek hibesi verilebilecektir. Yeşil seyahat 100 km’den itibaren verilmektedir ve seyahatin en az 2/3’ü yeşil seyahatle yapılmalıdır. Öğrenci hareketlilik dönüşü seyahat belgelerini sunmakla yükümlüdür.</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6568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2" name="Metin kutusu 1">
            <a:extLst>
              <a:ext uri="{FF2B5EF4-FFF2-40B4-BE49-F238E27FC236}">
                <a16:creationId xmlns:a16="http://schemas.microsoft.com/office/drawing/2014/main" id="{AAFC52B8-EB71-4644-8166-404D0978F609}"/>
              </a:ext>
            </a:extLst>
          </p:cNvPr>
          <p:cNvSpPr txBox="1"/>
          <p:nvPr/>
        </p:nvSpPr>
        <p:spPr>
          <a:xfrm>
            <a:off x="491388" y="498179"/>
            <a:ext cx="5745018" cy="400110"/>
          </a:xfrm>
          <a:prstGeom prst="rect">
            <a:avLst/>
          </a:prstGeom>
          <a:noFill/>
        </p:spPr>
        <p:txBody>
          <a:bodyPr wrap="square" rtlCol="0">
            <a:spAutoFit/>
          </a:bodyPr>
          <a:lstStyle/>
          <a:p>
            <a:r>
              <a:rPr lang="tr-TR" sz="2000" u="sng" dirty="0">
                <a:solidFill>
                  <a:schemeClr val="accent1">
                    <a:lumMod val="75000"/>
                  </a:schemeClr>
                </a:solidFill>
                <a:latin typeface="Arial" panose="020B0604020202020204" pitchFamily="34" charset="0"/>
                <a:cs typeface="Arial" panose="020B0604020202020204" pitchFamily="34" charset="0"/>
              </a:rPr>
              <a:t>Erasmus Öğrenim Hareketliliği</a:t>
            </a:r>
          </a:p>
        </p:txBody>
      </p:sp>
      <p:sp>
        <p:nvSpPr>
          <p:cNvPr id="3" name="Metin kutusu 2">
            <a:extLst>
              <a:ext uri="{FF2B5EF4-FFF2-40B4-BE49-F238E27FC236}">
                <a16:creationId xmlns:a16="http://schemas.microsoft.com/office/drawing/2014/main" id="{E20645C5-1A62-41BD-8714-C68C021C7583}"/>
              </a:ext>
            </a:extLst>
          </p:cNvPr>
          <p:cNvSpPr txBox="1"/>
          <p:nvPr/>
        </p:nvSpPr>
        <p:spPr>
          <a:xfrm>
            <a:off x="354994" y="1527270"/>
            <a:ext cx="9226770" cy="3477875"/>
          </a:xfrm>
          <a:prstGeom prst="rect">
            <a:avLst/>
          </a:prstGeom>
          <a:noFill/>
        </p:spPr>
        <p:txBody>
          <a:bodyPr wrap="square" rtlCol="0">
            <a:spAutoFit/>
          </a:bodyPr>
          <a:lstStyle/>
          <a:p>
            <a:pPr marL="285750" indent="-285750">
              <a:buClr>
                <a:srgbClr val="00B050"/>
              </a:buClr>
              <a:buFont typeface="Wingdings" panose="05000000000000000000" pitchFamily="2" charset="2"/>
              <a:buChar char="ü"/>
            </a:pPr>
            <a:r>
              <a:rPr lang="tr-TR" sz="2000" dirty="0">
                <a:latin typeface="Arial" panose="020B0604020202020204" pitchFamily="34" charset="0"/>
                <a:cs typeface="Arial" panose="020B0604020202020204" pitchFamily="34" charset="0"/>
              </a:rPr>
              <a:t>Öğrenci öğrenim hareketliliği, </a:t>
            </a:r>
          </a:p>
          <a:p>
            <a:pPr>
              <a:buClr>
                <a:srgbClr val="00B050"/>
              </a:buClr>
            </a:pPr>
            <a:r>
              <a:rPr lang="tr-TR" sz="2000" dirty="0">
                <a:latin typeface="Arial" panose="020B0604020202020204" pitchFamily="34" charset="0"/>
                <a:cs typeface="Arial" panose="020B0604020202020204" pitchFamily="34" charset="0"/>
              </a:rPr>
              <a:t>öğrencinin öğreniminin bir bölümünü kurumlar arası anlaşma ile ortak olunan yurtdışındaki yükseköğretim kurumunda gerçekleştirmesinden ibarettir.</a:t>
            </a:r>
          </a:p>
          <a:p>
            <a:pPr>
              <a:buClr>
                <a:srgbClr val="00B050"/>
              </a:buClr>
            </a:pPr>
            <a:endParaRPr lang="tr-TR" sz="2000" dirty="0">
              <a:latin typeface="Arial" panose="020B0604020202020204" pitchFamily="34" charset="0"/>
              <a:cs typeface="Arial" panose="020B0604020202020204" pitchFamily="34" charset="0"/>
            </a:endParaRPr>
          </a:p>
          <a:p>
            <a:pPr marL="285750" indent="-285750">
              <a:buClr>
                <a:srgbClr val="00B050"/>
              </a:buClr>
              <a:buFont typeface="Wingdings" panose="05000000000000000000" pitchFamily="2" charset="2"/>
              <a:buChar char="ü"/>
            </a:pPr>
            <a:r>
              <a:rPr lang="tr-TR" sz="2000" dirty="0">
                <a:latin typeface="Arial" panose="020B0604020202020204" pitchFamily="34" charset="0"/>
                <a:cs typeface="Arial" panose="020B0604020202020204" pitchFamily="34" charset="0"/>
              </a:rPr>
              <a:t>Hareketliliğini bir dönem gerçekleştirecek öğrencinin,  bir akademik dönemde 30 AKTS ders yükü alması beklenir.</a:t>
            </a:r>
            <a:br>
              <a:rPr lang="tr-TR" sz="2000" dirty="0">
                <a:latin typeface="Arial" panose="020B0604020202020204" pitchFamily="34" charset="0"/>
                <a:cs typeface="Arial" panose="020B0604020202020204" pitchFamily="34" charset="0"/>
              </a:rPr>
            </a:br>
            <a:endParaRPr lang="tr-TR" sz="2000" dirty="0">
              <a:latin typeface="Arial" panose="020B0604020202020204" pitchFamily="34" charset="0"/>
              <a:cs typeface="Arial" panose="020B0604020202020204" pitchFamily="34" charset="0"/>
            </a:endParaRPr>
          </a:p>
          <a:p>
            <a:pPr marL="285750" indent="-285750">
              <a:buClr>
                <a:srgbClr val="00B050"/>
              </a:buClr>
              <a:buFont typeface="Wingdings" panose="05000000000000000000" pitchFamily="2" charset="2"/>
              <a:buChar char="ü"/>
            </a:pPr>
            <a:r>
              <a:rPr lang="tr-TR" sz="2000" dirty="0">
                <a:latin typeface="Arial" panose="020B0604020202020204" pitchFamily="34" charset="0"/>
                <a:cs typeface="Arial" panose="020B0604020202020204" pitchFamily="34" charset="0"/>
              </a:rPr>
              <a:t>Öğrencinin başarılı olduğu kredilere tam akademik tanınma sağlanır; başarısız olunan krediler ev sahibi kuruma dönüldüğünde tekrar edilir.  </a:t>
            </a:r>
          </a:p>
          <a:p>
            <a:pPr>
              <a:buClr>
                <a:srgbClr val="00B050"/>
              </a:buClr>
            </a:pPr>
            <a:endParaRPr lang="tr-TR" sz="2000" dirty="0">
              <a:latin typeface="Arial" panose="020B0604020202020204" pitchFamily="34" charset="0"/>
              <a:cs typeface="Arial" panose="020B0604020202020204" pitchFamily="34" charset="0"/>
            </a:endParaRPr>
          </a:p>
          <a:p>
            <a:pPr>
              <a:buClr>
                <a:srgbClr val="00B050"/>
              </a:buClr>
            </a:pPr>
            <a:endParaRPr lang="tr-TR" sz="2000" dirty="0">
              <a:latin typeface="Arial" panose="020B0604020202020204" pitchFamily="34" charset="0"/>
              <a:cs typeface="Arial" panose="020B0604020202020204" pitchFamily="34" charset="0"/>
            </a:endParaRPr>
          </a:p>
        </p:txBody>
      </p:sp>
      <p:pic>
        <p:nvPicPr>
          <p:cNvPr id="9" name="Resim 8" descr="iç mekan, siyah içeren bir resim&#10;&#10;Açıklama otomatik olarak oluşturuldu">
            <a:extLst>
              <a:ext uri="{FF2B5EF4-FFF2-40B4-BE49-F238E27FC236}">
                <a16:creationId xmlns:a16="http://schemas.microsoft.com/office/drawing/2014/main" id="{37399CC2-31D4-4D5A-A93B-CEC8584D95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5503" y="43620"/>
            <a:ext cx="2726497" cy="2726497"/>
          </a:xfrm>
          <a:prstGeom prst="rect">
            <a:avLst/>
          </a:prstGeom>
        </p:spPr>
      </p:pic>
    </p:spTree>
    <p:extLst>
      <p:ext uri="{BB962C8B-B14F-4D97-AF65-F5344CB8AC3E}">
        <p14:creationId xmlns:p14="http://schemas.microsoft.com/office/powerpoint/2010/main" val="690613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8" name="Metin kutusu 7">
            <a:extLst>
              <a:ext uri="{FF2B5EF4-FFF2-40B4-BE49-F238E27FC236}">
                <a16:creationId xmlns:a16="http://schemas.microsoft.com/office/drawing/2014/main" id="{2F05CCB9-CD42-4C9C-80FD-EEE0F6408608}"/>
              </a:ext>
            </a:extLst>
          </p:cNvPr>
          <p:cNvSpPr txBox="1"/>
          <p:nvPr/>
        </p:nvSpPr>
        <p:spPr>
          <a:xfrm>
            <a:off x="328787" y="465319"/>
            <a:ext cx="9072664" cy="400110"/>
          </a:xfrm>
          <a:prstGeom prst="rect">
            <a:avLst/>
          </a:prstGeom>
          <a:noFill/>
        </p:spPr>
        <p:txBody>
          <a:bodyPr wrap="square" rtlCol="0">
            <a:spAutoFit/>
          </a:bodyPr>
          <a:lstStyle/>
          <a:p>
            <a:r>
              <a:rPr lang="tr-TR" sz="2000" b="1" u="sng" dirty="0">
                <a:solidFill>
                  <a:schemeClr val="accent1">
                    <a:lumMod val="75000"/>
                  </a:schemeClr>
                </a:solidFill>
                <a:latin typeface="Arial" panose="020B0604020202020204" pitchFamily="34" charset="0"/>
                <a:cs typeface="Arial" panose="020B0604020202020204" pitchFamily="34" charset="0"/>
              </a:rPr>
              <a:t>Akademik Ücretler Hakkında  </a:t>
            </a:r>
          </a:p>
        </p:txBody>
      </p:sp>
      <p:sp>
        <p:nvSpPr>
          <p:cNvPr id="9" name="Metin kutusu 8">
            <a:extLst>
              <a:ext uri="{FF2B5EF4-FFF2-40B4-BE49-F238E27FC236}">
                <a16:creationId xmlns:a16="http://schemas.microsoft.com/office/drawing/2014/main" id="{47C4D884-2CEA-4DE9-A744-B6B139D00130}"/>
              </a:ext>
            </a:extLst>
          </p:cNvPr>
          <p:cNvSpPr txBox="1"/>
          <p:nvPr/>
        </p:nvSpPr>
        <p:spPr>
          <a:xfrm>
            <a:off x="328787" y="665374"/>
            <a:ext cx="10661768" cy="4611519"/>
          </a:xfrm>
          <a:prstGeom prst="rect">
            <a:avLst/>
          </a:prstGeom>
          <a:noFill/>
        </p:spPr>
        <p:txBody>
          <a:bodyPr wrap="square" rtlCol="0">
            <a:spAutoFit/>
          </a:bodyPr>
          <a:lstStyle/>
          <a:p>
            <a:pPr>
              <a:lnSpc>
                <a:spcPct val="150000"/>
              </a:lnSpc>
              <a:buClr>
                <a:srgbClr val="00B050"/>
              </a:buClr>
            </a:pPr>
            <a:endParaRPr lang="tr-TR" dirty="0">
              <a:latin typeface="Arial" panose="020B0604020202020204" pitchFamily="34" charset="0"/>
              <a:cs typeface="Arial" panose="020B0604020202020204" pitchFamily="34" charset="0"/>
            </a:endParaRPr>
          </a:p>
          <a:p>
            <a:pPr marL="342900" indent="-342900">
              <a:lnSpc>
                <a:spcPct val="150000"/>
              </a:lnSpc>
              <a:buClr>
                <a:srgbClr val="00B050"/>
              </a:buClr>
              <a:buFont typeface="Wingdings" panose="05000000000000000000" pitchFamily="2" charset="2"/>
              <a:buChar char="q"/>
            </a:pPr>
            <a:r>
              <a:rPr lang="tr-TR" dirty="0">
                <a:latin typeface="Arial" panose="020B0604020202020204" pitchFamily="34" charset="0"/>
                <a:cs typeface="Arial" panose="020B0604020202020204" pitchFamily="34" charset="0"/>
              </a:rPr>
              <a:t>Misafir olunan yükseköğretim kurumu, Erasmus+ kapsamında gelen öğrenciden herhangi bir </a:t>
            </a:r>
            <a:r>
              <a:rPr lang="tr-TR" dirty="0">
                <a:solidFill>
                  <a:schemeClr val="accent2">
                    <a:lumMod val="75000"/>
                  </a:schemeClr>
                </a:solidFill>
                <a:latin typeface="Arial" panose="020B0604020202020204" pitchFamily="34" charset="0"/>
                <a:cs typeface="Arial" panose="020B0604020202020204" pitchFamily="34" charset="0"/>
              </a:rPr>
              <a:t>akademik ücret talep edemez. </a:t>
            </a:r>
            <a:r>
              <a:rPr lang="tr-TR" dirty="0">
                <a:latin typeface="Arial" panose="020B0604020202020204" pitchFamily="34" charset="0"/>
                <a:cs typeface="Arial" panose="020B0604020202020204" pitchFamily="34" charset="0"/>
              </a:rPr>
              <a:t>Akademik ücret; öğrenim ücreti, kayıt ücreti, sınav ücreti, laboratuvar ücreti ve kütüphane ücretini kapsar. Ancak sigorta, oturma izni, indirimli ulaşım kartı, akademik malzemelerin fotokopisi, laboratuvar ürünlerinin kullanımı gibi çeşitli materyallerin kullanılması için gerekli ücretler konusunda yükseköğretim kurumunun diğer öğrencileri nasıl ödeme yapıyorsa, aynı miktarda ücret talep edilebilir.</a:t>
            </a:r>
          </a:p>
          <a:p>
            <a:pPr marL="342900" indent="-342900">
              <a:lnSpc>
                <a:spcPct val="150000"/>
              </a:lnSpc>
              <a:buClr>
                <a:srgbClr val="00B050"/>
              </a:buClr>
              <a:buFont typeface="Wingdings" panose="05000000000000000000" pitchFamily="2" charset="2"/>
              <a:buChar char="q"/>
            </a:pPr>
            <a:r>
              <a:rPr lang="tr-TR" dirty="0">
                <a:latin typeface="Arial" panose="020B0604020202020204" pitchFamily="34" charset="0"/>
                <a:cs typeface="Arial" panose="020B0604020202020204" pitchFamily="34" charset="0"/>
              </a:rPr>
              <a:t>Öğrenciler yurtdışında faaliyet gerçekleştirdikleri süre zarfında kendi yükseköğretim kurumlarına kayıtlarını yaptırarak varsa normal olarak ödedikleri harç/öğrenim ücretlerini ödemeye devam ederler.</a:t>
            </a:r>
          </a:p>
          <a:p>
            <a:pPr marL="342900" indent="-342900">
              <a:lnSpc>
                <a:spcPct val="150000"/>
              </a:lnSpc>
              <a:buClr>
                <a:srgbClr val="00B050"/>
              </a:buClr>
              <a:buFont typeface="Wingdings" panose="05000000000000000000" pitchFamily="2" charset="2"/>
              <a:buChar char="q"/>
            </a:pP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096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8" name="Metin kutusu 7">
            <a:extLst>
              <a:ext uri="{FF2B5EF4-FFF2-40B4-BE49-F238E27FC236}">
                <a16:creationId xmlns:a16="http://schemas.microsoft.com/office/drawing/2014/main" id="{2F05CCB9-CD42-4C9C-80FD-EEE0F6408608}"/>
              </a:ext>
            </a:extLst>
          </p:cNvPr>
          <p:cNvSpPr txBox="1"/>
          <p:nvPr/>
        </p:nvSpPr>
        <p:spPr>
          <a:xfrm>
            <a:off x="509100" y="350000"/>
            <a:ext cx="9072664" cy="400110"/>
          </a:xfrm>
          <a:prstGeom prst="rect">
            <a:avLst/>
          </a:prstGeom>
          <a:noFill/>
        </p:spPr>
        <p:txBody>
          <a:bodyPr wrap="square" rtlCol="0">
            <a:spAutoFit/>
          </a:bodyPr>
          <a:lstStyle/>
          <a:p>
            <a:r>
              <a:rPr lang="tr-TR" sz="2000" b="1" u="sng"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ÖNERİLER  </a:t>
            </a:r>
          </a:p>
        </p:txBody>
      </p:sp>
      <p:sp>
        <p:nvSpPr>
          <p:cNvPr id="9" name="Metin kutusu 8">
            <a:extLst>
              <a:ext uri="{FF2B5EF4-FFF2-40B4-BE49-F238E27FC236}">
                <a16:creationId xmlns:a16="http://schemas.microsoft.com/office/drawing/2014/main" id="{47C4D884-2CEA-4DE9-A744-B6B139D00130}"/>
              </a:ext>
            </a:extLst>
          </p:cNvPr>
          <p:cNvSpPr txBox="1"/>
          <p:nvPr/>
        </p:nvSpPr>
        <p:spPr>
          <a:xfrm>
            <a:off x="328787" y="665374"/>
            <a:ext cx="9418895" cy="4934684"/>
          </a:xfrm>
          <a:prstGeom prst="rect">
            <a:avLst/>
          </a:prstGeom>
          <a:noFill/>
        </p:spPr>
        <p:txBody>
          <a:bodyPr wrap="square" rtlCol="0">
            <a:spAutoFit/>
          </a:bodyPr>
          <a:lstStyle/>
          <a:p>
            <a:pPr>
              <a:lnSpc>
                <a:spcPct val="150000"/>
              </a:lnSpc>
              <a:buClr>
                <a:srgbClr val="00B050"/>
              </a:buClr>
            </a:pPr>
            <a:endParaRPr lang="tr-TR" sz="1600" dirty="0">
              <a:latin typeface="Arial" panose="020B0604020202020204" pitchFamily="34" charset="0"/>
              <a:cs typeface="Arial" panose="020B0604020202020204" pitchFamily="34" charset="0"/>
            </a:endParaRPr>
          </a:p>
          <a:p>
            <a:pPr marL="342900" indent="-342900">
              <a:lnSpc>
                <a:spcPct val="150000"/>
              </a:lnSpc>
              <a:buClr>
                <a:srgbClr val="00B050"/>
              </a:buClr>
              <a:buFont typeface="Wingdings" panose="05000000000000000000" pitchFamily="2" charset="2"/>
              <a:buChar char="q"/>
            </a:pPr>
            <a:r>
              <a:rPr lang="tr-TR" sz="1600" dirty="0">
                <a:latin typeface="Arial" panose="020B0604020202020204" pitchFamily="34" charset="0"/>
                <a:cs typeface="Arial" panose="020B0604020202020204" pitchFamily="34" charset="0"/>
              </a:rPr>
              <a:t>Sizden istenen her evraktan üç nüsha hazırlayın ve hareketliliğe giderken tüm belgelerinizi içeren bir dosyanızı yanınızda bulundurun.</a:t>
            </a:r>
          </a:p>
          <a:p>
            <a:pPr marL="342900" indent="-342900">
              <a:lnSpc>
                <a:spcPct val="150000"/>
              </a:lnSpc>
              <a:buClr>
                <a:srgbClr val="00B050"/>
              </a:buClr>
              <a:buFont typeface="Wingdings" panose="05000000000000000000" pitchFamily="2" charset="2"/>
              <a:buChar char="q"/>
            </a:pPr>
            <a:r>
              <a:rPr lang="tr-TR" sz="1600" dirty="0">
                <a:latin typeface="Arial" panose="020B0604020202020204" pitchFamily="34" charset="0"/>
                <a:cs typeface="Arial" panose="020B0604020202020204" pitchFamily="34" charset="0"/>
              </a:rPr>
              <a:t>UİDPK web sayfasındaki ve gideceğiniz kurumun ilgili web sayfasındaki duyuruları takip edin.</a:t>
            </a:r>
          </a:p>
          <a:p>
            <a:pPr marL="342900" indent="-342900">
              <a:lnSpc>
                <a:spcPct val="150000"/>
              </a:lnSpc>
              <a:buClr>
                <a:srgbClr val="00B050"/>
              </a:buClr>
              <a:buFont typeface="Wingdings" panose="05000000000000000000" pitchFamily="2" charset="2"/>
              <a:buChar char="q"/>
            </a:pPr>
            <a:r>
              <a:rPr lang="tr-TR" sz="1600" dirty="0">
                <a:latin typeface="Arial" panose="020B0604020202020204" pitchFamily="34" charset="0"/>
                <a:cs typeface="Arial" panose="020B0604020202020204" pitchFamily="34" charset="0"/>
              </a:rPr>
              <a:t>Gideceğiniz ülkenin /şehrin iklimini öğrenin ve mevsim şartlarını dikkate alarak bavulunuzu hazırlayın. </a:t>
            </a:r>
          </a:p>
          <a:p>
            <a:pPr marL="342900" indent="-342900">
              <a:lnSpc>
                <a:spcPct val="150000"/>
              </a:lnSpc>
              <a:buClr>
                <a:srgbClr val="00B050"/>
              </a:buClr>
              <a:buFont typeface="Wingdings" panose="05000000000000000000" pitchFamily="2" charset="2"/>
              <a:buChar char="q"/>
            </a:pPr>
            <a:r>
              <a:rPr lang="tr-TR" sz="1600" dirty="0">
                <a:latin typeface="Arial" panose="020B0604020202020204" pitchFamily="34" charset="0"/>
                <a:cs typeface="Arial" panose="020B0604020202020204" pitchFamily="34" charset="0"/>
              </a:rPr>
              <a:t>Düzenli olarak kullandığınız ilaçları, ağrı kesicileri </a:t>
            </a:r>
            <a:r>
              <a:rPr lang="tr-TR" sz="1600" dirty="0" err="1">
                <a:latin typeface="Arial" panose="020B0604020202020204" pitchFamily="34" charset="0"/>
                <a:cs typeface="Arial" panose="020B0604020202020204" pitchFamily="34" charset="0"/>
              </a:rPr>
              <a:t>vs</a:t>
            </a:r>
            <a:r>
              <a:rPr lang="tr-TR" sz="1600" dirty="0">
                <a:latin typeface="Arial" panose="020B0604020202020204" pitchFamily="34" charset="0"/>
                <a:cs typeface="Arial" panose="020B0604020202020204" pitchFamily="34" charset="0"/>
              </a:rPr>
              <a:t> yanınızda götürün. </a:t>
            </a:r>
          </a:p>
          <a:p>
            <a:pPr marL="342900" indent="-342900">
              <a:lnSpc>
                <a:spcPct val="150000"/>
              </a:lnSpc>
              <a:buClr>
                <a:srgbClr val="00B050"/>
              </a:buClr>
              <a:buFont typeface="Wingdings" panose="05000000000000000000" pitchFamily="2" charset="2"/>
              <a:buChar char="q"/>
            </a:pPr>
            <a:r>
              <a:rPr lang="tr-TR" sz="1600" dirty="0">
                <a:latin typeface="Arial" panose="020B0604020202020204" pitchFamily="34" charset="0"/>
                <a:cs typeface="Arial" panose="020B0604020202020204" pitchFamily="34" charset="0"/>
              </a:rPr>
              <a:t>Gittiğiniz okulda/şehirde ESN ( Erasmus </a:t>
            </a:r>
            <a:r>
              <a:rPr lang="tr-TR" sz="1600" dirty="0" err="1">
                <a:latin typeface="Arial" panose="020B0604020202020204" pitchFamily="34" charset="0"/>
                <a:cs typeface="Arial" panose="020B0604020202020204" pitchFamily="34" charset="0"/>
              </a:rPr>
              <a:t>Student</a:t>
            </a:r>
            <a:r>
              <a:rPr lang="tr-TR" sz="1600" dirty="0">
                <a:latin typeface="Arial" panose="020B0604020202020204" pitchFamily="34" charset="0"/>
                <a:cs typeface="Arial" panose="020B0604020202020204" pitchFamily="34" charset="0"/>
              </a:rPr>
              <a:t> Network) topluluğunun olup olmadığını kontrol edin varsa bu topluluğun etkinliklerine katılın ve diğer Erasmus öğrencileriyle tanışın.</a:t>
            </a:r>
          </a:p>
          <a:p>
            <a:pPr marL="342900" indent="-342900">
              <a:lnSpc>
                <a:spcPct val="150000"/>
              </a:lnSpc>
              <a:buClr>
                <a:srgbClr val="00B050"/>
              </a:buClr>
              <a:buFont typeface="Wingdings" panose="05000000000000000000" pitchFamily="2" charset="2"/>
              <a:buChar char="q"/>
            </a:pPr>
            <a:r>
              <a:rPr lang="tr-TR" sz="1600" dirty="0">
                <a:latin typeface="Arial" panose="020B0604020202020204" pitchFamily="34" charset="0"/>
                <a:cs typeface="Arial" panose="020B0604020202020204" pitchFamily="34" charset="0"/>
              </a:rPr>
              <a:t>Sosyal medya aracılığıyla vs. gittiğiniz okulda/şehirde/ülkede Erasmus yapmış olan öğrencilerle tanışın ve tecrübelerinden yararlanın. </a:t>
            </a:r>
          </a:p>
          <a:p>
            <a:pPr marL="342900" indent="-342900">
              <a:lnSpc>
                <a:spcPct val="150000"/>
              </a:lnSpc>
              <a:buClr>
                <a:srgbClr val="00B050"/>
              </a:buClr>
              <a:buFont typeface="Wingdings" panose="05000000000000000000" pitchFamily="2" charset="2"/>
              <a:buChar char="q"/>
            </a:pPr>
            <a:endParaRPr lang="tr-TR" dirty="0">
              <a:latin typeface="Arial" panose="020B0604020202020204" pitchFamily="34" charset="0"/>
              <a:cs typeface="Arial" panose="020B0604020202020204" pitchFamily="34" charset="0"/>
            </a:endParaRPr>
          </a:p>
          <a:p>
            <a:pPr>
              <a:lnSpc>
                <a:spcPct val="150000"/>
              </a:lnSpc>
              <a:buClr>
                <a:srgbClr val="00B050"/>
              </a:buClr>
            </a:pPr>
            <a:endParaRPr lang="tr-TR" dirty="0">
              <a:latin typeface="Arial" panose="020B0604020202020204" pitchFamily="34" charset="0"/>
              <a:cs typeface="Arial" panose="020B0604020202020204" pitchFamily="34" charset="0"/>
            </a:endParaRPr>
          </a:p>
        </p:txBody>
      </p:sp>
      <p:pic>
        <p:nvPicPr>
          <p:cNvPr id="10" name="Resim 9" descr="Başparmak Yukarı Tavuk">
            <a:extLst>
              <a:ext uri="{FF2B5EF4-FFF2-40B4-BE49-F238E27FC236}">
                <a16:creationId xmlns:a16="http://schemas.microsoft.com/office/drawing/2014/main" id="{D3482660-1037-48AB-8C0B-ADB0C43490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1989" y="3879543"/>
            <a:ext cx="1895704" cy="1895704"/>
          </a:xfrm>
          <a:prstGeom prst="rect">
            <a:avLst/>
          </a:prstGeom>
        </p:spPr>
      </p:pic>
    </p:spTree>
    <p:extLst>
      <p:ext uri="{BB962C8B-B14F-4D97-AF65-F5344CB8AC3E}">
        <p14:creationId xmlns:p14="http://schemas.microsoft.com/office/powerpoint/2010/main" val="1427431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8" name="Metin kutusu 7">
            <a:extLst>
              <a:ext uri="{FF2B5EF4-FFF2-40B4-BE49-F238E27FC236}">
                <a16:creationId xmlns:a16="http://schemas.microsoft.com/office/drawing/2014/main" id="{2F05CCB9-CD42-4C9C-80FD-EEE0F6408608}"/>
              </a:ext>
            </a:extLst>
          </p:cNvPr>
          <p:cNvSpPr txBox="1"/>
          <p:nvPr/>
        </p:nvSpPr>
        <p:spPr>
          <a:xfrm>
            <a:off x="1039000" y="481331"/>
            <a:ext cx="9072664" cy="400110"/>
          </a:xfrm>
          <a:prstGeom prst="rect">
            <a:avLst/>
          </a:prstGeom>
          <a:noFill/>
        </p:spPr>
        <p:txBody>
          <a:bodyPr wrap="square" rtlCol="0">
            <a:spAutoFit/>
          </a:bodyPr>
          <a:lstStyle/>
          <a:p>
            <a:r>
              <a:rPr lang="tr-TR" sz="2000" b="1" u="sng"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ÖNERİLER  </a:t>
            </a:r>
          </a:p>
        </p:txBody>
      </p:sp>
      <p:sp>
        <p:nvSpPr>
          <p:cNvPr id="9" name="Metin kutusu 8">
            <a:extLst>
              <a:ext uri="{FF2B5EF4-FFF2-40B4-BE49-F238E27FC236}">
                <a16:creationId xmlns:a16="http://schemas.microsoft.com/office/drawing/2014/main" id="{47C4D884-2CEA-4DE9-A744-B6B139D00130}"/>
              </a:ext>
            </a:extLst>
          </p:cNvPr>
          <p:cNvSpPr txBox="1"/>
          <p:nvPr/>
        </p:nvSpPr>
        <p:spPr>
          <a:xfrm>
            <a:off x="905836" y="1034601"/>
            <a:ext cx="10661768" cy="4196020"/>
          </a:xfrm>
          <a:prstGeom prst="rect">
            <a:avLst/>
          </a:prstGeom>
          <a:noFill/>
        </p:spPr>
        <p:txBody>
          <a:bodyPr wrap="square" rtlCol="0">
            <a:spAutoFit/>
          </a:bodyPr>
          <a:lstStyle/>
          <a:p>
            <a:pPr>
              <a:lnSpc>
                <a:spcPct val="150000"/>
              </a:lnSpc>
              <a:buClr>
                <a:srgbClr val="00B050"/>
              </a:buClr>
            </a:pPr>
            <a:endParaRPr lang="tr-TR" dirty="0">
              <a:latin typeface="Arial" panose="020B0604020202020204" pitchFamily="34" charset="0"/>
              <a:cs typeface="Arial" panose="020B0604020202020204" pitchFamily="34" charset="0"/>
            </a:endParaRPr>
          </a:p>
          <a:p>
            <a:pPr marL="342900" indent="-342900">
              <a:lnSpc>
                <a:spcPct val="150000"/>
              </a:lnSpc>
              <a:buClr>
                <a:srgbClr val="00B050"/>
              </a:buClr>
              <a:buFont typeface="Wingdings" panose="05000000000000000000" pitchFamily="2" charset="2"/>
              <a:buChar char="q"/>
            </a:pPr>
            <a:r>
              <a:rPr lang="tr-TR" dirty="0">
                <a:latin typeface="Arial" panose="020B0604020202020204" pitchFamily="34" charset="0"/>
                <a:cs typeface="Arial" panose="020B0604020202020204" pitchFamily="34" charset="0"/>
              </a:rPr>
              <a:t>Gideceğiniz; üniversite, ülke ve şehir hakkında detaylı araştırma yapın. (özellikle acil durumda aramanız gereken numaralar hakkında)</a:t>
            </a:r>
          </a:p>
          <a:p>
            <a:pPr marL="342900" indent="-342900">
              <a:lnSpc>
                <a:spcPct val="150000"/>
              </a:lnSpc>
              <a:buClr>
                <a:srgbClr val="00B050"/>
              </a:buClr>
              <a:buFont typeface="Wingdings" panose="05000000000000000000" pitchFamily="2" charset="2"/>
              <a:buChar char="q"/>
            </a:pPr>
            <a:r>
              <a:rPr lang="tr-TR" dirty="0">
                <a:latin typeface="Arial" panose="020B0604020202020204" pitchFamily="34" charset="0"/>
                <a:cs typeface="Arial" panose="020B0604020202020204" pitchFamily="34" charset="0"/>
              </a:rPr>
              <a:t>Gideceğiniz üniversitenin düzenleyeceği oryantasyon programına mutlaka katılın!</a:t>
            </a:r>
          </a:p>
          <a:p>
            <a:pPr marL="342900" indent="-342900">
              <a:lnSpc>
                <a:spcPct val="150000"/>
              </a:lnSpc>
              <a:buClr>
                <a:srgbClr val="00B050"/>
              </a:buClr>
              <a:buFont typeface="Wingdings" panose="05000000000000000000" pitchFamily="2" charset="2"/>
              <a:buChar char="q"/>
            </a:pPr>
            <a:r>
              <a:rPr lang="tr-TR" dirty="0">
                <a:latin typeface="Arial" panose="020B0604020202020204" pitchFamily="34" charset="0"/>
                <a:cs typeface="Arial" panose="020B0604020202020204" pitchFamily="34" charset="0"/>
              </a:rPr>
              <a:t>Kalacağınız yeri mutlaka daha önceden kesinleştirin.</a:t>
            </a:r>
          </a:p>
          <a:p>
            <a:pPr marL="342900" indent="-342900">
              <a:lnSpc>
                <a:spcPct val="150000"/>
              </a:lnSpc>
              <a:buClr>
                <a:srgbClr val="00B050"/>
              </a:buClr>
              <a:buFont typeface="Wingdings" panose="05000000000000000000" pitchFamily="2" charset="2"/>
              <a:buChar char="q"/>
            </a:pPr>
            <a:r>
              <a:rPr lang="tr-TR" dirty="0">
                <a:latin typeface="Arial" panose="020B0604020202020204" pitchFamily="34" charset="0"/>
                <a:cs typeface="Arial" panose="020B0604020202020204" pitchFamily="34" charset="0"/>
              </a:rPr>
              <a:t>Erasmus+ hibesi, öğrenim hareketliliğiniz süresince sizin için yeterli olmayacaktır. Hareketlilikten yararlanacak olan öğrenciler, hibe dışında ek finansal kaynaklara ihtiyaç duyacaklardır.</a:t>
            </a:r>
          </a:p>
          <a:p>
            <a:pPr marL="342900" indent="-342900">
              <a:lnSpc>
                <a:spcPct val="150000"/>
              </a:lnSpc>
              <a:buClr>
                <a:srgbClr val="00B050"/>
              </a:buClr>
              <a:buFont typeface="Wingdings" panose="05000000000000000000" pitchFamily="2" charset="2"/>
              <a:buChar char="q"/>
            </a:pPr>
            <a:r>
              <a:rPr lang="tr-TR" dirty="0">
                <a:latin typeface="Arial" panose="020B0604020202020204" pitchFamily="34" charset="0"/>
                <a:cs typeface="Arial" panose="020B0604020202020204" pitchFamily="34" charset="0"/>
              </a:rPr>
              <a:t>Yanınızda para çekmek için veya alışveriş için götürdüğünüz banka kartlarının gittiğiniz ülkede kullanılma durumunu mutlaka ilgili bankanızdan öğrenin. </a:t>
            </a:r>
          </a:p>
          <a:p>
            <a:pPr>
              <a:lnSpc>
                <a:spcPct val="150000"/>
              </a:lnSpc>
              <a:buClr>
                <a:srgbClr val="00B050"/>
              </a:buClr>
            </a:pP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9209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8" name="Metin kutusu 7">
            <a:extLst>
              <a:ext uri="{FF2B5EF4-FFF2-40B4-BE49-F238E27FC236}">
                <a16:creationId xmlns:a16="http://schemas.microsoft.com/office/drawing/2014/main" id="{2F05CCB9-CD42-4C9C-80FD-EEE0F6408608}"/>
              </a:ext>
            </a:extLst>
          </p:cNvPr>
          <p:cNvSpPr txBox="1"/>
          <p:nvPr/>
        </p:nvSpPr>
        <p:spPr>
          <a:xfrm>
            <a:off x="1039000" y="481331"/>
            <a:ext cx="9072664" cy="400110"/>
          </a:xfrm>
          <a:prstGeom prst="rect">
            <a:avLst/>
          </a:prstGeom>
          <a:noFill/>
        </p:spPr>
        <p:txBody>
          <a:bodyPr wrap="square" rtlCol="0">
            <a:spAutoFit/>
          </a:bodyPr>
          <a:lstStyle/>
          <a:p>
            <a:r>
              <a:rPr lang="tr-TR" sz="2000" b="1" u="sng"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Önemli Notlar</a:t>
            </a:r>
          </a:p>
        </p:txBody>
      </p:sp>
      <p:sp>
        <p:nvSpPr>
          <p:cNvPr id="9" name="Metin kutusu 8">
            <a:extLst>
              <a:ext uri="{FF2B5EF4-FFF2-40B4-BE49-F238E27FC236}">
                <a16:creationId xmlns:a16="http://schemas.microsoft.com/office/drawing/2014/main" id="{47C4D884-2CEA-4DE9-A744-B6B139D00130}"/>
              </a:ext>
            </a:extLst>
          </p:cNvPr>
          <p:cNvSpPr txBox="1"/>
          <p:nvPr/>
        </p:nvSpPr>
        <p:spPr>
          <a:xfrm>
            <a:off x="941346" y="1034601"/>
            <a:ext cx="10661768" cy="1703030"/>
          </a:xfrm>
          <a:prstGeom prst="rect">
            <a:avLst/>
          </a:prstGeom>
          <a:noFill/>
        </p:spPr>
        <p:txBody>
          <a:bodyPr wrap="square" rtlCol="0">
            <a:spAutoFit/>
          </a:bodyPr>
          <a:lstStyle/>
          <a:p>
            <a:pPr marL="342900" indent="-342900">
              <a:lnSpc>
                <a:spcPct val="150000"/>
              </a:lnSpc>
              <a:buClr>
                <a:srgbClr val="00B050"/>
              </a:buClr>
              <a:buFont typeface="Wingdings" panose="05000000000000000000" pitchFamily="2" charset="2"/>
              <a:buChar char="ü"/>
            </a:pPr>
            <a:r>
              <a:rPr lang="tr-TR" sz="1800" b="0" i="0" dirty="0">
                <a:solidFill>
                  <a:srgbClr val="333333"/>
                </a:solidFill>
                <a:effectLst/>
                <a:latin typeface="Arial" panose="020B0604020202020204" pitchFamily="34" charset="0"/>
              </a:rPr>
              <a:t>Bütün işlemleriniz boyunca Erasmus+ Bölüm Koordinatörünüz ve UİDPK ile iletişim halinde olun.</a:t>
            </a:r>
            <a:br>
              <a:rPr lang="tr-TR" sz="1800" b="0" i="0" dirty="0">
                <a:solidFill>
                  <a:srgbClr val="333333"/>
                </a:solidFill>
                <a:effectLst/>
                <a:latin typeface="Arial" panose="020B0604020202020204" pitchFamily="34" charset="0"/>
              </a:rPr>
            </a:br>
            <a:endParaRPr lang="tr-TR" sz="1800" b="0" i="0" dirty="0">
              <a:solidFill>
                <a:srgbClr val="333333"/>
              </a:solidFill>
              <a:effectLst/>
              <a:latin typeface="Arial" panose="020B0604020202020204" pitchFamily="34" charset="0"/>
            </a:endParaRPr>
          </a:p>
          <a:p>
            <a:pPr marL="342900" indent="-342900">
              <a:lnSpc>
                <a:spcPct val="150000"/>
              </a:lnSpc>
              <a:buClr>
                <a:srgbClr val="00B050"/>
              </a:buClr>
              <a:buFont typeface="Wingdings" panose="05000000000000000000" pitchFamily="2" charset="2"/>
              <a:buChar char="ü"/>
            </a:pPr>
            <a:r>
              <a:rPr lang="tr-TR" sz="1800" b="0" i="0" dirty="0">
                <a:solidFill>
                  <a:srgbClr val="333333"/>
                </a:solidFill>
                <a:effectLst/>
                <a:latin typeface="Arial" panose="020B0604020202020204" pitchFamily="34" charset="0"/>
              </a:rPr>
              <a:t>Erasmus süreciniz boyunca sizinle sadece "@</a:t>
            </a:r>
            <a:r>
              <a:rPr lang="tr-TR" sz="1800" b="0" i="0" dirty="0" err="1">
                <a:solidFill>
                  <a:srgbClr val="333333"/>
                </a:solidFill>
                <a:effectLst/>
                <a:latin typeface="Arial" panose="020B0604020202020204" pitchFamily="34" charset="0"/>
              </a:rPr>
              <a:t>bakircay</a:t>
            </a:r>
            <a:r>
              <a:rPr lang="tr-TR" sz="1800" b="0" i="0" dirty="0">
                <a:solidFill>
                  <a:srgbClr val="333333"/>
                </a:solidFill>
                <a:effectLst/>
                <a:latin typeface="Arial" panose="020B0604020202020204" pitchFamily="34" charset="0"/>
              </a:rPr>
              <a:t>" uzantılı e-posta adresinizle iletişim kurulacaktır. </a:t>
            </a:r>
            <a:r>
              <a:rPr lang="tr-TR" dirty="0">
                <a:solidFill>
                  <a:srgbClr val="333333"/>
                </a:solidFill>
                <a:latin typeface="Arial" panose="020B0604020202020204" pitchFamily="34" charset="0"/>
              </a:rPr>
              <a:t>Hareketlilik öncesinde ve sırasında kurumsal mail adresinizi sık sık kontrol edin!</a:t>
            </a:r>
          </a:p>
        </p:txBody>
      </p:sp>
    </p:spTree>
    <p:extLst>
      <p:ext uri="{BB962C8B-B14F-4D97-AF65-F5344CB8AC3E}">
        <p14:creationId xmlns:p14="http://schemas.microsoft.com/office/powerpoint/2010/main" val="44459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8" name="Metin kutusu 7">
            <a:extLst>
              <a:ext uri="{FF2B5EF4-FFF2-40B4-BE49-F238E27FC236}">
                <a16:creationId xmlns:a16="http://schemas.microsoft.com/office/drawing/2014/main" id="{2F05CCB9-CD42-4C9C-80FD-EEE0F6408608}"/>
              </a:ext>
            </a:extLst>
          </p:cNvPr>
          <p:cNvSpPr txBox="1"/>
          <p:nvPr/>
        </p:nvSpPr>
        <p:spPr>
          <a:xfrm>
            <a:off x="790426" y="797924"/>
            <a:ext cx="9072664" cy="400110"/>
          </a:xfrm>
          <a:prstGeom prst="rect">
            <a:avLst/>
          </a:prstGeom>
          <a:noFill/>
        </p:spPr>
        <p:txBody>
          <a:bodyPr wrap="square" rtlCol="0">
            <a:spAutoFit/>
          </a:bodyPr>
          <a:lstStyle/>
          <a:p>
            <a:r>
              <a:rPr lang="tr-TR" sz="2000" b="1" u="sng"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ÖNEMLİ!</a:t>
            </a:r>
          </a:p>
        </p:txBody>
      </p:sp>
      <p:sp>
        <p:nvSpPr>
          <p:cNvPr id="9" name="Metin kutusu 8">
            <a:extLst>
              <a:ext uri="{FF2B5EF4-FFF2-40B4-BE49-F238E27FC236}">
                <a16:creationId xmlns:a16="http://schemas.microsoft.com/office/drawing/2014/main" id="{47C4D884-2CEA-4DE9-A744-B6B139D00130}"/>
              </a:ext>
            </a:extLst>
          </p:cNvPr>
          <p:cNvSpPr txBox="1"/>
          <p:nvPr/>
        </p:nvSpPr>
        <p:spPr>
          <a:xfrm>
            <a:off x="739806" y="637368"/>
            <a:ext cx="10661768" cy="3434273"/>
          </a:xfrm>
          <a:prstGeom prst="rect">
            <a:avLst/>
          </a:prstGeom>
          <a:noFill/>
        </p:spPr>
        <p:txBody>
          <a:bodyPr wrap="square" rtlCol="0">
            <a:spAutoFit/>
          </a:bodyPr>
          <a:lstStyle/>
          <a:p>
            <a:pPr marL="285750" indent="-285750">
              <a:lnSpc>
                <a:spcPct val="250000"/>
              </a:lnSpc>
              <a:buClr>
                <a:srgbClr val="FF0000"/>
              </a:buClr>
              <a:buFont typeface="Arial" panose="020B0604020202020204" pitchFamily="34" charset="0"/>
              <a:buChar char="‼"/>
            </a:pPr>
            <a:endParaRPr lang="tr-TR" b="1" dirty="0">
              <a:latin typeface="Arial" panose="020B0604020202020204" pitchFamily="34" charset="0"/>
              <a:cs typeface="Arial" panose="020B0604020202020204" pitchFamily="34" charset="0"/>
            </a:endParaRPr>
          </a:p>
          <a:p>
            <a:pPr marL="285750" indent="-285750">
              <a:lnSpc>
                <a:spcPct val="250000"/>
              </a:lnSpc>
              <a:buClr>
                <a:srgbClr val="FF0000"/>
              </a:buClr>
              <a:buFont typeface="Arial" panose="020B0604020202020204" pitchFamily="34" charset="0"/>
              <a:buChar char="‼"/>
            </a:pPr>
            <a:r>
              <a:rPr lang="tr-TR" dirty="0">
                <a:latin typeface="Arial" panose="020B0604020202020204" pitchFamily="34" charset="0"/>
                <a:cs typeface="Arial" panose="020B0604020202020204" pitchFamily="34" charset="0"/>
              </a:rPr>
              <a:t>Öğrenim anlaşmasında yer alan tüm dersleriniz transkriptinizde yer almak zorundadır.</a:t>
            </a:r>
          </a:p>
          <a:p>
            <a:pPr marL="285750" indent="-285750">
              <a:lnSpc>
                <a:spcPct val="250000"/>
              </a:lnSpc>
              <a:buClr>
                <a:srgbClr val="FF0000"/>
              </a:buClr>
              <a:buFont typeface="Arial" panose="020B0604020202020204" pitchFamily="34" charset="0"/>
              <a:buChar char="‼"/>
            </a:pPr>
            <a:r>
              <a:rPr lang="tr-TR" dirty="0">
                <a:latin typeface="Arial" panose="020B0604020202020204" pitchFamily="34" charset="0"/>
                <a:cs typeface="Arial" panose="020B0604020202020204" pitchFamily="34" charset="0"/>
              </a:rPr>
              <a:t>Başarısız olunan bir ders olsa bile transkriptten çıkarttırmak mümkün değildir.</a:t>
            </a:r>
          </a:p>
          <a:p>
            <a:pPr marL="285750" indent="-285750">
              <a:lnSpc>
                <a:spcPct val="250000"/>
              </a:lnSpc>
              <a:buClr>
                <a:srgbClr val="FF0000"/>
              </a:buClr>
              <a:buFont typeface="Arial" panose="020B0604020202020204" pitchFamily="34" charset="0"/>
              <a:buChar char="‼"/>
            </a:pPr>
            <a:r>
              <a:rPr lang="tr-TR" dirty="0">
                <a:latin typeface="Arial" panose="020B0604020202020204" pitchFamily="34" charset="0"/>
                <a:cs typeface="Arial" panose="020B0604020202020204" pitchFamily="34" charset="0"/>
              </a:rPr>
              <a:t>Hareketlilik öncesi ve hareketlilik tamamlanana kadar, idari ve akademik tüm işlemlerin takibi öğrencilerin sorumluluğundadır !</a:t>
            </a:r>
          </a:p>
        </p:txBody>
      </p:sp>
    </p:spTree>
    <p:extLst>
      <p:ext uri="{BB962C8B-B14F-4D97-AF65-F5344CB8AC3E}">
        <p14:creationId xmlns:p14="http://schemas.microsoft.com/office/powerpoint/2010/main" val="2117150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8" name="Başlık 7">
            <a:extLst>
              <a:ext uri="{FF2B5EF4-FFF2-40B4-BE49-F238E27FC236}">
                <a16:creationId xmlns:a16="http://schemas.microsoft.com/office/drawing/2014/main" id="{F10D701C-D464-4BE1-AC8E-7634FE232B83}"/>
              </a:ext>
            </a:extLst>
          </p:cNvPr>
          <p:cNvSpPr>
            <a:spLocks noGrp="1"/>
          </p:cNvSpPr>
          <p:nvPr>
            <p:ph type="title"/>
          </p:nvPr>
        </p:nvSpPr>
        <p:spPr>
          <a:xfrm>
            <a:off x="638027" y="927100"/>
            <a:ext cx="10690374" cy="4114800"/>
          </a:xfrm>
        </p:spPr>
        <p:txBody>
          <a:bodyPr>
            <a:normAutofit/>
          </a:bodyPr>
          <a:lstStyle/>
          <a:p>
            <a:pPr algn="ctr"/>
            <a:r>
              <a:rPr lang="tr-TR" sz="2800" b="1" dirty="0">
                <a:solidFill>
                  <a:schemeClr val="accent5">
                    <a:lumMod val="75000"/>
                  </a:schemeClr>
                </a:solidFill>
                <a:latin typeface="Arial" panose="020B0604020202020204" pitchFamily="34" charset="0"/>
                <a:cs typeface="Arial" panose="020B0604020202020204" pitchFamily="34" charset="0"/>
              </a:rPr>
              <a:t>ULUSLARARASI İLİŞKİLER VE DEĞİŞİM PROGRAMLARI KOORDİNATÖRLÜĞÜ</a:t>
            </a:r>
            <a:br>
              <a:rPr lang="tr-TR" sz="3600" b="1" dirty="0"/>
            </a:br>
            <a:br>
              <a:rPr lang="tr-TR" sz="2400" dirty="0">
                <a:latin typeface="Arial" panose="020B0604020202020204" pitchFamily="34" charset="0"/>
                <a:cs typeface="Arial" panose="020B0604020202020204" pitchFamily="34" charset="0"/>
              </a:rPr>
            </a:br>
            <a:r>
              <a:rPr lang="tr-TR" sz="2400" b="1" dirty="0">
                <a:latin typeface="Arial" panose="020B0604020202020204" pitchFamily="34" charset="0"/>
                <a:cs typeface="Arial" panose="020B0604020202020204" pitchFamily="34" charset="0"/>
              </a:rPr>
              <a:t>uik.bakircay.edu.tr</a:t>
            </a:r>
            <a:br>
              <a:rPr lang="tr-TR" sz="2400" dirty="0">
                <a:latin typeface="Arial" panose="020B0604020202020204" pitchFamily="34" charset="0"/>
                <a:cs typeface="Arial" panose="020B0604020202020204" pitchFamily="34" charset="0"/>
              </a:rPr>
            </a:br>
            <a:r>
              <a:rPr lang="tr-TR" sz="2400" b="1" dirty="0">
                <a:latin typeface="Arial" panose="020B0604020202020204" pitchFamily="34" charset="0"/>
                <a:cs typeface="Arial" panose="020B0604020202020204" pitchFamily="34" charset="0"/>
              </a:rPr>
              <a:t>uidpk</a:t>
            </a:r>
            <a:r>
              <a:rPr lang="tr-TR" sz="2400" b="1"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@bakircay.edu.tr</a:t>
            </a:r>
            <a:br>
              <a:rPr lang="tr-TR" sz="2400" b="1" dirty="0">
                <a:latin typeface="Arial" panose="020B0604020202020204" pitchFamily="34" charset="0"/>
                <a:cs typeface="Arial" panose="020B0604020202020204" pitchFamily="34" charset="0"/>
              </a:rPr>
            </a:b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6226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8" y="0"/>
            <a:ext cx="12206998" cy="4962144"/>
          </a:xfrm>
          <a:prstGeom prst="rect">
            <a:avLst/>
          </a:prstGeom>
        </p:spPr>
      </p:pic>
      <p:pic>
        <p:nvPicPr>
          <p:cNvPr id="9" name="Resim 8"/>
          <p:cNvPicPr/>
          <p:nvPr/>
        </p:nvPicPr>
        <p:blipFill>
          <a:blip r:embed="rId3">
            <a:extLst>
              <a:ext uri="{28A0092B-C50C-407E-A947-70E740481C1C}">
                <a14:useLocalDpi xmlns:a14="http://schemas.microsoft.com/office/drawing/2010/main" val="0"/>
              </a:ext>
            </a:extLst>
          </a:blip>
          <a:stretch>
            <a:fillRect/>
          </a:stretch>
        </p:blipFill>
        <p:spPr>
          <a:xfrm>
            <a:off x="4952358" y="5398008"/>
            <a:ext cx="2272285" cy="471288"/>
          </a:xfrm>
          <a:prstGeom prst="rect">
            <a:avLst/>
          </a:prstGeom>
        </p:spPr>
      </p:pic>
      <p:sp>
        <p:nvSpPr>
          <p:cNvPr id="8" name="Dikdörtgen 7"/>
          <p:cNvSpPr/>
          <p:nvPr/>
        </p:nvSpPr>
        <p:spPr>
          <a:xfrm>
            <a:off x="3352800" y="5869296"/>
            <a:ext cx="6096000" cy="685059"/>
          </a:xfrm>
          <a:prstGeom prst="rect">
            <a:avLst/>
          </a:prstGeom>
        </p:spPr>
        <p:txBody>
          <a:bodyPr>
            <a:spAutoFit/>
          </a:bodyPr>
          <a:lstStyle/>
          <a:p>
            <a:pPr algn="ctr">
              <a:lnSpc>
                <a:spcPct val="107000"/>
              </a:lnSpc>
              <a:spcAft>
                <a:spcPts val="0"/>
              </a:spcAft>
            </a:pPr>
            <a:r>
              <a:rPr lang="tr-TR" dirty="0">
                <a:solidFill>
                  <a:srgbClr val="76777A"/>
                </a:solidFill>
                <a:latin typeface="Calibri" panose="020F0502020204030204" pitchFamily="34" charset="0"/>
                <a:ea typeface="Calibri" panose="020F0502020204030204" pitchFamily="34" charset="0"/>
                <a:cs typeface="Times New Roman" panose="02020603050405020304" pitchFamily="18" charset="0"/>
              </a:rPr>
              <a:t>İzmir </a:t>
            </a:r>
            <a:r>
              <a:rPr lang="tr-TR" dirty="0" err="1">
                <a:solidFill>
                  <a:srgbClr val="76777A"/>
                </a:solidFill>
                <a:latin typeface="Calibri" panose="020F0502020204030204" pitchFamily="34" charset="0"/>
                <a:ea typeface="Calibri" panose="020F0502020204030204" pitchFamily="34" charset="0"/>
                <a:cs typeface="Times New Roman" panose="02020603050405020304" pitchFamily="18" charset="0"/>
              </a:rPr>
              <a:t>Bakırçay</a:t>
            </a:r>
            <a:r>
              <a:rPr lang="tr-TR" dirty="0">
                <a:solidFill>
                  <a:srgbClr val="76777A"/>
                </a:solidFill>
                <a:latin typeface="Calibri" panose="020F0502020204030204" pitchFamily="34" charset="0"/>
                <a:ea typeface="Calibri" panose="020F0502020204030204" pitchFamily="34" charset="0"/>
                <a:cs typeface="Times New Roman" panose="02020603050405020304" pitchFamily="18" charset="0"/>
              </a:rPr>
              <a:t> Üniversitesi Seyrek, Menemen, İzmir, Türkiye</a:t>
            </a:r>
            <a:endParaRPr lang="tr-TR"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u="sng" dirty="0">
                <a:solidFill>
                  <a:srgbClr val="5B9BD5"/>
                </a:solidFill>
                <a:latin typeface="Calibri" panose="020F0502020204030204" pitchFamily="34" charset="0"/>
                <a:ea typeface="Calibri" panose="020F0502020204030204" pitchFamily="34" charset="0"/>
                <a:cs typeface="Times New Roman" panose="02020603050405020304" pitchFamily="18" charset="0"/>
              </a:rPr>
              <a:t>+90 232 493 00 00 </a:t>
            </a:r>
            <a:r>
              <a:rPr lang="tr-TR" dirty="0">
                <a:solidFill>
                  <a:srgbClr val="76777A"/>
                </a:solidFill>
                <a:latin typeface="Calibri" panose="020F0502020204030204" pitchFamily="34" charset="0"/>
                <a:ea typeface="Calibri" panose="020F0502020204030204" pitchFamily="34" charset="0"/>
                <a:cs typeface="Times New Roman" panose="02020603050405020304" pitchFamily="18" charset="0"/>
              </a:rPr>
              <a:t>I </a:t>
            </a:r>
            <a:r>
              <a:rPr lang="tr-TR"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www.bakircay.edu.tr</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9385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3" name="Metin kutusu 2">
            <a:extLst>
              <a:ext uri="{FF2B5EF4-FFF2-40B4-BE49-F238E27FC236}">
                <a16:creationId xmlns:a16="http://schemas.microsoft.com/office/drawing/2014/main" id="{E20645C5-1A62-41BD-8714-C68C021C7583}"/>
              </a:ext>
            </a:extLst>
          </p:cNvPr>
          <p:cNvSpPr txBox="1"/>
          <p:nvPr/>
        </p:nvSpPr>
        <p:spPr>
          <a:xfrm>
            <a:off x="638027" y="490076"/>
            <a:ext cx="11209224" cy="3477875"/>
          </a:xfrm>
          <a:prstGeom prst="rect">
            <a:avLst/>
          </a:prstGeom>
          <a:noFill/>
        </p:spPr>
        <p:txBody>
          <a:bodyPr wrap="square" rtlCol="0">
            <a:spAutoFit/>
          </a:bodyPr>
          <a:lstStyle/>
          <a:p>
            <a:pPr>
              <a:buClr>
                <a:srgbClr val="00B050"/>
              </a:buClr>
            </a:pPr>
            <a:endParaRPr lang="tr-TR" sz="2000" dirty="0">
              <a:latin typeface="Arial" panose="020B0604020202020204" pitchFamily="34" charset="0"/>
              <a:cs typeface="Arial" panose="020B0604020202020204" pitchFamily="34" charset="0"/>
            </a:endParaRPr>
          </a:p>
          <a:p>
            <a:pPr marL="285750" indent="-285750">
              <a:buClr>
                <a:srgbClr val="00B050"/>
              </a:buClr>
              <a:buFont typeface="Wingdings" panose="05000000000000000000" pitchFamily="2" charset="2"/>
              <a:buChar char="ü"/>
            </a:pPr>
            <a:r>
              <a:rPr lang="tr-TR" sz="2000" dirty="0">
                <a:latin typeface="Arial" panose="020B0604020202020204" pitchFamily="34" charset="0"/>
                <a:cs typeface="Arial" panose="020B0604020202020204" pitchFamily="34" charset="0"/>
              </a:rPr>
              <a:t>Öğrenim hareketliliğinde asgarî süre </a:t>
            </a:r>
            <a:r>
              <a:rPr lang="tr-TR" sz="2000" u="sng" dirty="0">
                <a:latin typeface="Arial" panose="020B0604020202020204" pitchFamily="34" charset="0"/>
                <a:cs typeface="Arial" panose="020B0604020202020204" pitchFamily="34" charset="0"/>
              </a:rPr>
              <a:t>2 tam ay</a:t>
            </a:r>
            <a:r>
              <a:rPr lang="tr-TR" sz="2000" dirty="0">
                <a:latin typeface="Arial" panose="020B0604020202020204" pitchFamily="34" charset="0"/>
                <a:cs typeface="Arial" panose="020B0604020202020204" pitchFamily="34" charset="0"/>
              </a:rPr>
              <a:t>, azamî süre ise 12 tam aydır. </a:t>
            </a:r>
          </a:p>
          <a:p>
            <a:pPr>
              <a:buClr>
                <a:srgbClr val="00B050"/>
              </a:buClr>
            </a:pPr>
            <a:endParaRPr lang="tr-TR" sz="2000" dirty="0">
              <a:latin typeface="Arial" panose="020B0604020202020204" pitchFamily="34" charset="0"/>
              <a:cs typeface="Arial" panose="020B0604020202020204" pitchFamily="34" charset="0"/>
            </a:endParaRPr>
          </a:p>
          <a:p>
            <a:pPr marL="285750" indent="-285750">
              <a:buClr>
                <a:srgbClr val="00B050"/>
              </a:buClr>
              <a:buFont typeface="Wingdings" panose="05000000000000000000" pitchFamily="2" charset="2"/>
              <a:buChar char="ü"/>
            </a:pPr>
            <a:r>
              <a:rPr lang="tr-TR" sz="2000" dirty="0">
                <a:latin typeface="Arial" panose="020B0604020202020204" pitchFamily="34" charset="0"/>
                <a:cs typeface="Arial" panose="020B0604020202020204" pitchFamily="34" charset="0"/>
              </a:rPr>
              <a:t>Faaliyet süresinin kesintisiz gerçekleştirilmesi gerekir. Öğrenim hareketliliğinde dönem araları (sömestr tatilleri) ve resmi tatiller, kesinti olarak kabul edilmez.</a:t>
            </a:r>
          </a:p>
          <a:p>
            <a:pPr marL="285750" indent="-285750">
              <a:buClr>
                <a:srgbClr val="00B050"/>
              </a:buClr>
              <a:buFont typeface="Wingdings" panose="05000000000000000000" pitchFamily="2" charset="2"/>
              <a:buChar char="ü"/>
            </a:pPr>
            <a:endParaRPr lang="tr-TR" sz="2000" dirty="0">
              <a:latin typeface="Arial" panose="020B0604020202020204" pitchFamily="34" charset="0"/>
              <a:cs typeface="Arial" panose="020B0604020202020204" pitchFamily="34" charset="0"/>
            </a:endParaRPr>
          </a:p>
          <a:p>
            <a:pPr marL="285750" indent="-285750">
              <a:buClr>
                <a:srgbClr val="00B050"/>
              </a:buClr>
              <a:buFont typeface="Wingdings" panose="05000000000000000000" pitchFamily="2" charset="2"/>
              <a:buChar char="ü"/>
            </a:pPr>
            <a:r>
              <a:rPr lang="tr-TR" sz="2000" b="1" dirty="0">
                <a:latin typeface="Arial" panose="020B0604020202020204" pitchFamily="34" charset="0"/>
                <a:cs typeface="Arial" panose="020B0604020202020204" pitchFamily="34" charset="0"/>
              </a:rPr>
              <a:t>Mücbir sebepler dışında asgari süre tamamlanmadan öğrencilerin geri dönmesi halinde, faaliyet geçersiz sayılır ve hibe ödenmez. Ödenen hibenin iadesi istenir.</a:t>
            </a:r>
          </a:p>
          <a:p>
            <a:pPr marL="285750" indent="-285750">
              <a:buClr>
                <a:srgbClr val="00B050"/>
              </a:buClr>
              <a:buFont typeface="Wingdings" panose="05000000000000000000" pitchFamily="2" charset="2"/>
              <a:buChar char="ü"/>
            </a:pPr>
            <a:endParaRPr lang="tr-TR" sz="2000" dirty="0">
              <a:latin typeface="Arial" panose="020B0604020202020204" pitchFamily="34" charset="0"/>
              <a:cs typeface="Arial" panose="020B0604020202020204" pitchFamily="34" charset="0"/>
            </a:endParaRPr>
          </a:p>
          <a:p>
            <a:pPr>
              <a:buClr>
                <a:srgbClr val="00B050"/>
              </a:buClr>
            </a:pPr>
            <a:endParaRPr lang="tr-TR" sz="2000" dirty="0">
              <a:latin typeface="Arial" panose="020B0604020202020204" pitchFamily="34" charset="0"/>
              <a:cs typeface="Arial" panose="020B0604020202020204" pitchFamily="34" charset="0"/>
            </a:endParaRPr>
          </a:p>
          <a:p>
            <a:pPr>
              <a:buClr>
                <a:srgbClr val="00B050"/>
              </a:buClr>
            </a:pPr>
            <a:endParaRPr lang="tr-TR" sz="2000" dirty="0">
              <a:latin typeface="Arial" panose="020B0604020202020204" pitchFamily="34" charset="0"/>
              <a:cs typeface="Arial" panose="020B0604020202020204" pitchFamily="34" charset="0"/>
            </a:endParaRPr>
          </a:p>
        </p:txBody>
      </p:sp>
      <p:pic>
        <p:nvPicPr>
          <p:cNvPr id="8" name="Resim 7" descr="Arı’yı Sev">
            <a:extLst>
              <a:ext uri="{FF2B5EF4-FFF2-40B4-BE49-F238E27FC236}">
                <a16:creationId xmlns:a16="http://schemas.microsoft.com/office/drawing/2014/main" id="{AD38291D-70E3-4BB8-91A4-6CBEA29CDB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6751" y="107158"/>
            <a:ext cx="1198485" cy="1198485"/>
          </a:xfrm>
          <a:prstGeom prst="rect">
            <a:avLst/>
          </a:prstGeom>
        </p:spPr>
      </p:pic>
      <p:sp>
        <p:nvSpPr>
          <p:cNvPr id="2" name="Metin kutusu 1">
            <a:extLst>
              <a:ext uri="{FF2B5EF4-FFF2-40B4-BE49-F238E27FC236}">
                <a16:creationId xmlns:a16="http://schemas.microsoft.com/office/drawing/2014/main" id="{992B8B10-BEF3-45D4-A153-14ED53919956}"/>
              </a:ext>
            </a:extLst>
          </p:cNvPr>
          <p:cNvSpPr txBox="1"/>
          <p:nvPr/>
        </p:nvSpPr>
        <p:spPr>
          <a:xfrm>
            <a:off x="884049" y="2990150"/>
            <a:ext cx="10963202" cy="2721802"/>
          </a:xfrm>
          <a:prstGeom prst="rect">
            <a:avLst/>
          </a:prstGeom>
          <a:noFill/>
        </p:spPr>
        <p:txBody>
          <a:bodyPr wrap="square" rtlCol="0">
            <a:spAutoFit/>
          </a:bodyPr>
          <a:lstStyle/>
          <a:p>
            <a:r>
              <a:rPr lang="tr-TR" sz="2000" u="sng" dirty="0">
                <a:solidFill>
                  <a:srgbClr val="FF0000"/>
                </a:solidFill>
                <a:latin typeface="Arial" panose="020B0604020202020204" pitchFamily="34" charset="0"/>
                <a:cs typeface="Arial" panose="020B0604020202020204" pitchFamily="34" charset="0"/>
              </a:rPr>
              <a:t>Mücbir Sebep Nedir ?</a:t>
            </a:r>
          </a:p>
          <a:p>
            <a:endParaRPr lang="tr-TR" sz="2000" u="sng" dirty="0">
              <a:solidFill>
                <a:schemeClr val="accent2">
                  <a:lumMod val="40000"/>
                  <a:lumOff val="60000"/>
                </a:schemeClr>
              </a:solidFill>
              <a:latin typeface="Arial" panose="020B0604020202020204" pitchFamily="34" charset="0"/>
              <a:cs typeface="Arial" panose="020B0604020202020204" pitchFamily="34" charset="0"/>
            </a:endParaRPr>
          </a:p>
          <a:p>
            <a:r>
              <a:rPr lang="tr-TR" dirty="0">
                <a:latin typeface="Calibri" panose="020F0502020204030204" pitchFamily="34" charset="0"/>
                <a:ea typeface="Calibri" panose="020F0502020204030204" pitchFamily="34" charset="0"/>
                <a:cs typeface="Times New Roman" panose="02020603050405020304" pitchFamily="18" charset="0"/>
              </a:rPr>
              <a:t>T</a:t>
            </a:r>
            <a:r>
              <a:rPr lang="tr-TR" sz="1800" dirty="0">
                <a:effectLst/>
                <a:latin typeface="Calibri" panose="020F0502020204030204" pitchFamily="34" charset="0"/>
                <a:ea typeface="Calibri" panose="020F0502020204030204" pitchFamily="34" charset="0"/>
                <a:cs typeface="Times New Roman" panose="02020603050405020304" pitchFamily="18" charset="0"/>
              </a:rPr>
              <a:t>araflardan herhangi birinin, sözleşmeden doğan herhangi bir yükümlülüğünü yerine getirmesine engel olan; tarafların, taşeronlarının, bağlı kuruluşlarının veya uygulamada görev alan üçüncü tarafların hata veya ihmalinden kaynaklanmayan ve gösterilen tüm özen ve dikkate rağmen kaçınılmaz olan ve önceden tahmin edilemeyen, tarafların kontrolünün dışındaki istisnai herhangi bir durum veya olay anlamına gelir. Bir hizmetin sunulmaması, ekipman veya malzemelerdeki kusurlar veya bunların zamanında hazır edilmemesi, doğrudan bir mücbir sebepten ve ayrıca işgücü anlaşmazlığı, grev veya mali sıkıntılardan kaynaklanmadığı müddetçe, mücbir sebep olarak öne sürülemez.</a:t>
            </a:r>
            <a:endParaRPr lang="tr-TR" sz="2000" u="sng" dirty="0">
              <a:solidFill>
                <a:schemeClr val="accent2">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2602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3" name="Metin kutusu 2">
            <a:extLst>
              <a:ext uri="{FF2B5EF4-FFF2-40B4-BE49-F238E27FC236}">
                <a16:creationId xmlns:a16="http://schemas.microsoft.com/office/drawing/2014/main" id="{E20645C5-1A62-41BD-8714-C68C021C7583}"/>
              </a:ext>
            </a:extLst>
          </p:cNvPr>
          <p:cNvSpPr txBox="1"/>
          <p:nvPr/>
        </p:nvSpPr>
        <p:spPr>
          <a:xfrm>
            <a:off x="838624" y="1303511"/>
            <a:ext cx="10573938" cy="4093428"/>
          </a:xfrm>
          <a:prstGeom prst="rect">
            <a:avLst/>
          </a:prstGeom>
          <a:noFill/>
        </p:spPr>
        <p:txBody>
          <a:bodyPr wrap="square" rtlCol="0">
            <a:spAutoFit/>
          </a:bodyPr>
          <a:lstStyle/>
          <a:p>
            <a:pPr marL="285750" indent="-285750">
              <a:buClr>
                <a:srgbClr val="00B050"/>
              </a:buClr>
              <a:buFont typeface="Wingdings" panose="05000000000000000000" pitchFamily="2" charset="2"/>
              <a:buChar char="ü"/>
            </a:pPr>
            <a:r>
              <a:rPr lang="tr-TR" sz="2000" dirty="0" err="1">
                <a:solidFill>
                  <a:schemeClr val="accent4">
                    <a:lumMod val="75000"/>
                  </a:schemeClr>
                </a:solidFill>
                <a:latin typeface="Arial" panose="020B0604020202020204" pitchFamily="34" charset="0"/>
                <a:cs typeface="Arial" panose="020B0604020202020204" pitchFamily="34" charset="0"/>
              </a:rPr>
              <a:t>Nomination</a:t>
            </a:r>
            <a:r>
              <a:rPr lang="tr-TR" sz="2000" dirty="0">
                <a:solidFill>
                  <a:schemeClr val="accent4">
                    <a:lumMod val="75000"/>
                  </a:schemeClr>
                </a:solidFill>
                <a:latin typeface="Arial" panose="020B0604020202020204" pitchFamily="34" charset="0"/>
                <a:cs typeface="Arial" panose="020B0604020202020204" pitchFamily="34" charset="0"/>
              </a:rPr>
              <a:t> işlemi: </a:t>
            </a:r>
            <a:r>
              <a:rPr lang="tr-TR" sz="2000" dirty="0">
                <a:latin typeface="Arial" panose="020B0604020202020204" pitchFamily="34" charset="0"/>
                <a:cs typeface="Arial" panose="020B0604020202020204" pitchFamily="34" charset="0"/>
              </a:rPr>
              <a:t>UİDPK tarafından gerçekleştirilir. Hareketliliğe hak kazanan öğrencilerin karşı kuruma bildirilmesi işlemidir. Öğrencinin kurumumuz tarafından seçildiği bilgisi ve öğrencilerin kişisel bilgileri karşı kuruma iletilir. </a:t>
            </a:r>
          </a:p>
          <a:p>
            <a:pPr marL="285750" indent="-285750">
              <a:buClr>
                <a:srgbClr val="00B050"/>
              </a:buClr>
              <a:buFont typeface="Wingdings" panose="05000000000000000000" pitchFamily="2" charset="2"/>
              <a:buChar char="ü"/>
            </a:pPr>
            <a:endParaRPr lang="tr-TR" sz="2000" dirty="0">
              <a:latin typeface="Arial" panose="020B0604020202020204" pitchFamily="34" charset="0"/>
              <a:cs typeface="Arial" panose="020B0604020202020204" pitchFamily="34" charset="0"/>
            </a:endParaRPr>
          </a:p>
          <a:p>
            <a:pPr marL="285750" indent="-285750">
              <a:buClr>
                <a:srgbClr val="00B050"/>
              </a:buClr>
              <a:buFont typeface="Wingdings" panose="05000000000000000000" pitchFamily="2" charset="2"/>
              <a:buChar char="ü"/>
            </a:pPr>
            <a:r>
              <a:rPr lang="tr-TR" sz="2000" dirty="0">
                <a:solidFill>
                  <a:schemeClr val="accent4">
                    <a:lumMod val="75000"/>
                  </a:schemeClr>
                </a:solidFill>
                <a:latin typeface="Arial" panose="020B0604020202020204" pitchFamily="34" charset="0"/>
                <a:cs typeface="Arial" panose="020B0604020202020204" pitchFamily="34" charset="0"/>
              </a:rPr>
              <a:t>Application işlemi: </a:t>
            </a:r>
            <a:r>
              <a:rPr lang="tr-TR" sz="2000" dirty="0">
                <a:latin typeface="Arial" panose="020B0604020202020204" pitchFamily="34" charset="0"/>
                <a:cs typeface="Arial" panose="020B0604020202020204" pitchFamily="34" charset="0"/>
              </a:rPr>
              <a:t>Öğrenci tarafından gerçekleştirilir. Öğrencinin hareketliliği gerçekleştireceği karşı kurum, öğrenciden başvuru için bazı belgeler istemektedir. Bu belgeler kurumdan kuruma değişiklik gösterebilmektedir. </a:t>
            </a:r>
            <a:r>
              <a:rPr lang="tr-TR" sz="2000" dirty="0" err="1">
                <a:latin typeface="Arial" panose="020B0604020202020204" pitchFamily="34" charset="0"/>
                <a:cs typeface="Arial" panose="020B0604020202020204" pitchFamily="34" charset="0"/>
              </a:rPr>
              <a:t>Nominasyon</a:t>
            </a:r>
            <a:r>
              <a:rPr lang="tr-TR" sz="2000" dirty="0">
                <a:latin typeface="Arial" panose="020B0604020202020204" pitchFamily="34" charset="0"/>
                <a:cs typeface="Arial" panose="020B0604020202020204" pitchFamily="34" charset="0"/>
              </a:rPr>
              <a:t> işlemi sonrasında, bazı kurumlar öğrenci ile e-posta yoluyla iletişime geçerek istedikleri belgeleri iletebilirken bazı kurumlar ilgili belgeler hakkındaki bilgileri web sayfalarındaki ‘</a:t>
            </a:r>
            <a:r>
              <a:rPr lang="tr-TR" sz="2000" dirty="0" err="1">
                <a:latin typeface="Arial" panose="020B0604020202020204" pitchFamily="34" charset="0"/>
                <a:cs typeface="Arial" panose="020B0604020202020204" pitchFamily="34" charset="0"/>
              </a:rPr>
              <a:t>incoming</a:t>
            </a:r>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student</a:t>
            </a:r>
            <a:r>
              <a:rPr lang="tr-TR" sz="2000" dirty="0">
                <a:latin typeface="Arial" panose="020B0604020202020204" pitchFamily="34" charset="0"/>
                <a:cs typeface="Arial" panose="020B0604020202020204" pitchFamily="34" charset="0"/>
              </a:rPr>
              <a:t>’ kısmında paylaşabilmektedir. Gideceğiniz üniversitenin web sitesini dikkatle inceleyerek, bilgi paketini (</a:t>
            </a:r>
            <a:r>
              <a:rPr lang="tr-TR" sz="2000" dirty="0" err="1">
                <a:latin typeface="Arial" panose="020B0604020202020204" pitchFamily="34" charset="0"/>
                <a:cs typeface="Arial" panose="020B0604020202020204" pitchFamily="34" charset="0"/>
              </a:rPr>
              <a:t>information</a:t>
            </a:r>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package</a:t>
            </a:r>
            <a:r>
              <a:rPr lang="tr-TR" sz="2000" dirty="0">
                <a:latin typeface="Arial" panose="020B0604020202020204" pitchFamily="34" charset="0"/>
                <a:cs typeface="Arial" panose="020B0604020202020204" pitchFamily="34" charset="0"/>
              </a:rPr>
              <a:t>) okuyun. Varsa başvuru formunu ve konaklama formunu doldurup, belirtilen yere sizden ne şekilde istendiyse (posta, faks, taranmış e-kopya) gönderin. </a:t>
            </a:r>
          </a:p>
        </p:txBody>
      </p:sp>
      <p:sp>
        <p:nvSpPr>
          <p:cNvPr id="9" name="Metin kutusu 8">
            <a:extLst>
              <a:ext uri="{FF2B5EF4-FFF2-40B4-BE49-F238E27FC236}">
                <a16:creationId xmlns:a16="http://schemas.microsoft.com/office/drawing/2014/main" id="{A919D461-0C5A-4927-B28C-827F3BF8AC27}"/>
              </a:ext>
            </a:extLst>
          </p:cNvPr>
          <p:cNvSpPr txBox="1"/>
          <p:nvPr/>
        </p:nvSpPr>
        <p:spPr>
          <a:xfrm>
            <a:off x="3506680" y="481331"/>
            <a:ext cx="5237826" cy="400110"/>
          </a:xfrm>
          <a:prstGeom prst="rect">
            <a:avLst/>
          </a:prstGeom>
          <a:noFill/>
        </p:spPr>
        <p:txBody>
          <a:bodyPr wrap="square" rtlCol="0">
            <a:spAutoFit/>
          </a:bodyPr>
          <a:lstStyle/>
          <a:p>
            <a:r>
              <a:rPr lang="tr-TR" sz="2000" u="sng" dirty="0">
                <a:solidFill>
                  <a:schemeClr val="accent2">
                    <a:lumMod val="75000"/>
                  </a:schemeClr>
                </a:solidFill>
                <a:latin typeface="Arial" panose="020B0604020202020204" pitchFamily="34" charset="0"/>
                <a:cs typeface="Arial" panose="020B0604020202020204" pitchFamily="34" charset="0"/>
              </a:rPr>
              <a:t>ADIM 1: </a:t>
            </a:r>
            <a:r>
              <a:rPr lang="tr-TR" sz="2000" u="sng" dirty="0" err="1">
                <a:solidFill>
                  <a:schemeClr val="accent2">
                    <a:lumMod val="75000"/>
                  </a:schemeClr>
                </a:solidFill>
                <a:latin typeface="Arial" panose="020B0604020202020204" pitchFamily="34" charset="0"/>
                <a:cs typeface="Arial" panose="020B0604020202020204" pitchFamily="34" charset="0"/>
              </a:rPr>
              <a:t>Nomination</a:t>
            </a:r>
            <a:r>
              <a:rPr lang="tr-TR" sz="2000" u="sng" dirty="0">
                <a:solidFill>
                  <a:schemeClr val="accent2">
                    <a:lumMod val="75000"/>
                  </a:schemeClr>
                </a:solidFill>
                <a:latin typeface="Arial" panose="020B0604020202020204" pitchFamily="34" charset="0"/>
                <a:cs typeface="Arial" panose="020B0604020202020204" pitchFamily="34" charset="0"/>
              </a:rPr>
              <a:t> ve Application İşlemleri </a:t>
            </a:r>
          </a:p>
        </p:txBody>
      </p:sp>
    </p:spTree>
    <p:extLst>
      <p:ext uri="{BB962C8B-B14F-4D97-AF65-F5344CB8AC3E}">
        <p14:creationId xmlns:p14="http://schemas.microsoft.com/office/powerpoint/2010/main" val="1289911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3" name="Metin kutusu 2">
            <a:extLst>
              <a:ext uri="{FF2B5EF4-FFF2-40B4-BE49-F238E27FC236}">
                <a16:creationId xmlns:a16="http://schemas.microsoft.com/office/drawing/2014/main" id="{E20645C5-1A62-41BD-8714-C68C021C7583}"/>
              </a:ext>
            </a:extLst>
          </p:cNvPr>
          <p:cNvSpPr txBox="1"/>
          <p:nvPr/>
        </p:nvSpPr>
        <p:spPr>
          <a:xfrm>
            <a:off x="638027" y="881441"/>
            <a:ext cx="10573938" cy="5324535"/>
          </a:xfrm>
          <a:prstGeom prst="rect">
            <a:avLst/>
          </a:prstGeom>
          <a:noFill/>
        </p:spPr>
        <p:txBody>
          <a:bodyPr wrap="square" rtlCol="0">
            <a:spAutoFit/>
          </a:bodyPr>
          <a:lstStyle/>
          <a:p>
            <a:pPr marL="457200" indent="-457200">
              <a:buClr>
                <a:srgbClr val="00B050"/>
              </a:buClr>
              <a:buFont typeface="+mj-lt"/>
              <a:buAutoNum type="arabicPeriod"/>
            </a:pPr>
            <a:r>
              <a:rPr lang="tr-TR" sz="2000" dirty="0">
                <a:solidFill>
                  <a:schemeClr val="accent4">
                    <a:lumMod val="75000"/>
                  </a:schemeClr>
                </a:solidFill>
                <a:latin typeface="Arial" panose="020B0604020202020204" pitchFamily="34" charset="0"/>
                <a:cs typeface="Arial" panose="020B0604020202020204" pitchFamily="34" charset="0"/>
              </a:rPr>
              <a:t>Learning </a:t>
            </a:r>
            <a:r>
              <a:rPr lang="tr-TR" sz="2000" dirty="0" err="1">
                <a:solidFill>
                  <a:schemeClr val="accent4">
                    <a:lumMod val="75000"/>
                  </a:schemeClr>
                </a:solidFill>
                <a:latin typeface="Arial" panose="020B0604020202020204" pitchFamily="34" charset="0"/>
                <a:cs typeface="Arial" panose="020B0604020202020204" pitchFamily="34" charset="0"/>
              </a:rPr>
              <a:t>Agreement</a:t>
            </a:r>
            <a:r>
              <a:rPr lang="tr-TR" sz="2000" dirty="0">
                <a:solidFill>
                  <a:schemeClr val="accent4">
                    <a:lumMod val="75000"/>
                  </a:schemeClr>
                </a:solidFill>
                <a:latin typeface="Arial" panose="020B0604020202020204" pitchFamily="34" charset="0"/>
                <a:cs typeface="Arial" panose="020B0604020202020204" pitchFamily="34" charset="0"/>
              </a:rPr>
              <a:t> ( *** Öğrenim Anlaşması): </a:t>
            </a:r>
            <a:r>
              <a:rPr lang="tr-TR" sz="2000" dirty="0">
                <a:latin typeface="Arial" panose="020B0604020202020204" pitchFamily="34" charset="0"/>
                <a:cs typeface="Arial" panose="020B0604020202020204" pitchFamily="34" charset="0"/>
              </a:rPr>
              <a:t>Bu belge karşı kurumun da başvuru aşamasında sizden istediği, karşı kurumdan alacağınız dersleri ve Bakırçay Üniversitesinden saydıracağınız dersleri gösteren çok önemli bir belgedir. Bu belge; öğrenci, öğrencinin bölüm koordinatörü ve karşı kurum tarafından imzalanır. Gidilen üniversitenin bilgi paketi incelenerek, Erasmus öğrencileri için bölümünüze uygun dersler seçilir. Bölüm koordinatörünüzle birlikte karşı kurumdan seçeceğiniz dersler ve bu derslere karşılık gelecek olan dersler kararlaştırılır ve </a:t>
            </a:r>
            <a:r>
              <a:rPr lang="tr-TR" sz="2000" dirty="0" err="1">
                <a:latin typeface="Arial" panose="020B0604020202020204" pitchFamily="34" charset="0"/>
                <a:cs typeface="Arial" panose="020B0604020202020204" pitchFamily="34" charset="0"/>
              </a:rPr>
              <a:t>LA’da</a:t>
            </a:r>
            <a:r>
              <a:rPr lang="tr-TR" sz="2000" dirty="0">
                <a:latin typeface="Arial" panose="020B0604020202020204" pitchFamily="34" charset="0"/>
                <a:cs typeface="Arial" panose="020B0604020202020204" pitchFamily="34" charset="0"/>
              </a:rPr>
              <a:t> gösterilir. Karşı kurum </a:t>
            </a:r>
            <a:r>
              <a:rPr lang="tr-TR" sz="2000" dirty="0" err="1">
                <a:latin typeface="Arial" panose="020B0604020202020204" pitchFamily="34" charset="0"/>
                <a:cs typeface="Arial" panose="020B0604020202020204" pitchFamily="34" charset="0"/>
              </a:rPr>
              <a:t>LA’yı</a:t>
            </a:r>
            <a:r>
              <a:rPr lang="tr-TR" sz="2000" dirty="0">
                <a:latin typeface="Arial" panose="020B0604020202020204" pitchFamily="34" charset="0"/>
                <a:cs typeface="Arial" panose="020B0604020202020204" pitchFamily="34" charset="0"/>
              </a:rPr>
              <a:t> sizden kağıt üzerinde veya online olarak – OLA sistemi üzerinden imzalamanızı isteyebilir. </a:t>
            </a:r>
          </a:p>
          <a:p>
            <a:pPr>
              <a:buClr>
                <a:srgbClr val="00B050"/>
              </a:buClr>
            </a:pPr>
            <a:r>
              <a:rPr lang="tr-TR" sz="2000" dirty="0">
                <a:latin typeface="Arial" panose="020B0604020202020204" pitchFamily="34" charset="0"/>
                <a:cs typeface="Arial" panose="020B0604020202020204" pitchFamily="34" charset="0"/>
              </a:rPr>
              <a:t>OLA için</a:t>
            </a:r>
            <a:r>
              <a:rPr lang="tr-TR" sz="2000" dirty="0">
                <a:latin typeface="Arial" panose="020B0604020202020204" pitchFamily="34" charset="0"/>
                <a:cs typeface="Arial" panose="020B0604020202020204" pitchFamily="34" charset="0"/>
                <a:sym typeface="Wingdings" panose="05000000000000000000" pitchFamily="2" charset="2"/>
              </a:rPr>
              <a:t> </a:t>
            </a:r>
            <a:r>
              <a:rPr lang="en-US" sz="2000" dirty="0">
                <a:hlinkClick r:id="rId4"/>
              </a:rPr>
              <a:t>Home | OLA (learning-agreement.eu)</a:t>
            </a:r>
            <a:endParaRPr lang="tr-TR" sz="2000" dirty="0"/>
          </a:p>
          <a:p>
            <a:pPr>
              <a:buClr>
                <a:srgbClr val="00B050"/>
              </a:buClr>
            </a:pPr>
            <a:endParaRPr lang="tr-TR" sz="2000" dirty="0">
              <a:latin typeface="Arial" panose="020B0604020202020204" pitchFamily="34" charset="0"/>
              <a:cs typeface="Arial" panose="020B0604020202020204" pitchFamily="34" charset="0"/>
            </a:endParaRPr>
          </a:p>
          <a:p>
            <a:pPr>
              <a:buClr>
                <a:srgbClr val="00B050"/>
              </a:buClr>
            </a:pPr>
            <a:r>
              <a:rPr lang="tr-TR" sz="2000" dirty="0">
                <a:solidFill>
                  <a:srgbClr val="FF0000"/>
                </a:solidFill>
                <a:latin typeface="Arial" panose="020B0604020202020204" pitchFamily="34" charset="0"/>
                <a:cs typeface="Arial" panose="020B0604020202020204" pitchFamily="34" charset="0"/>
              </a:rPr>
              <a:t>     !!  </a:t>
            </a:r>
            <a:r>
              <a:rPr lang="tr-TR" sz="2000" dirty="0">
                <a:latin typeface="Arial" panose="020B0604020202020204" pitchFamily="34" charset="0"/>
                <a:cs typeface="Arial" panose="020B0604020202020204" pitchFamily="34" charset="0"/>
              </a:rPr>
              <a:t>Karşı kurumdan seçeceğiniz derslerin ve ona karşılık kendi okulunuzdan seçeceğiniz derslerin </a:t>
            </a:r>
            <a:r>
              <a:rPr lang="tr-TR" sz="2000" b="1" dirty="0">
                <a:highlight>
                  <a:srgbClr val="FFFF00"/>
                </a:highlight>
                <a:latin typeface="Arial" panose="020B0604020202020204" pitchFamily="34" charset="0"/>
                <a:cs typeface="Arial" panose="020B0604020202020204" pitchFamily="34" charset="0"/>
              </a:rPr>
              <a:t>30 AKTS </a:t>
            </a:r>
            <a:r>
              <a:rPr lang="tr-TR" sz="2000" dirty="0">
                <a:latin typeface="Arial" panose="020B0604020202020204" pitchFamily="34" charset="0"/>
                <a:cs typeface="Arial" panose="020B0604020202020204" pitchFamily="34" charset="0"/>
              </a:rPr>
              <a:t>olması beklenir! Ders sayılarının birbirine eşit olması değil toplam kredi sayısının birbirine eşit olması esas alınır!</a:t>
            </a:r>
          </a:p>
          <a:p>
            <a:pPr>
              <a:buClr>
                <a:srgbClr val="00B050"/>
              </a:buClr>
            </a:pPr>
            <a:r>
              <a:rPr lang="tr-TR" sz="2000" dirty="0">
                <a:latin typeface="Arial" panose="020B0604020202020204" pitchFamily="34" charset="0"/>
                <a:cs typeface="Arial" panose="020B0604020202020204" pitchFamily="34" charset="0"/>
              </a:rPr>
              <a:t>      </a:t>
            </a:r>
          </a:p>
          <a:p>
            <a:pPr marL="457200" indent="-457200">
              <a:buClr>
                <a:srgbClr val="00B050"/>
              </a:buClr>
              <a:buFont typeface="+mj-lt"/>
              <a:buAutoNum type="arabicPeriod"/>
            </a:pPr>
            <a:endParaRPr lang="tr-TR" sz="2000" dirty="0">
              <a:latin typeface="Arial" panose="020B0604020202020204" pitchFamily="34" charset="0"/>
              <a:cs typeface="Arial" panose="020B0604020202020204" pitchFamily="34" charset="0"/>
            </a:endParaRPr>
          </a:p>
          <a:p>
            <a:pPr marL="457200" indent="-457200">
              <a:buClr>
                <a:srgbClr val="00B050"/>
              </a:buClr>
              <a:buFont typeface="+mj-lt"/>
              <a:buAutoNum type="arabicPeriod"/>
            </a:pPr>
            <a:endParaRPr lang="tr-TR" sz="2000"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A919D461-0C5A-4927-B28C-827F3BF8AC27}"/>
              </a:ext>
            </a:extLst>
          </p:cNvPr>
          <p:cNvSpPr txBox="1"/>
          <p:nvPr/>
        </p:nvSpPr>
        <p:spPr>
          <a:xfrm>
            <a:off x="2796466" y="481331"/>
            <a:ext cx="5948040" cy="400110"/>
          </a:xfrm>
          <a:prstGeom prst="rect">
            <a:avLst/>
          </a:prstGeom>
          <a:noFill/>
        </p:spPr>
        <p:txBody>
          <a:bodyPr wrap="square" rtlCol="0">
            <a:spAutoFit/>
          </a:bodyPr>
          <a:lstStyle/>
          <a:p>
            <a:r>
              <a:rPr lang="tr-TR" sz="2000" u="sng" dirty="0">
                <a:solidFill>
                  <a:schemeClr val="accent2">
                    <a:lumMod val="75000"/>
                  </a:schemeClr>
                </a:solidFill>
                <a:latin typeface="Arial" panose="020B0604020202020204" pitchFamily="34" charset="0"/>
                <a:cs typeface="Arial" panose="020B0604020202020204" pitchFamily="34" charset="0"/>
              </a:rPr>
              <a:t>ADIM 2: Gerekli Belgeleri Hazırlamak/Edinmek</a:t>
            </a:r>
          </a:p>
        </p:txBody>
      </p:sp>
    </p:spTree>
    <p:extLst>
      <p:ext uri="{BB962C8B-B14F-4D97-AF65-F5344CB8AC3E}">
        <p14:creationId xmlns:p14="http://schemas.microsoft.com/office/powerpoint/2010/main" val="815984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3" name="Metin kutusu 2">
            <a:extLst>
              <a:ext uri="{FF2B5EF4-FFF2-40B4-BE49-F238E27FC236}">
                <a16:creationId xmlns:a16="http://schemas.microsoft.com/office/drawing/2014/main" id="{E20645C5-1A62-41BD-8714-C68C021C7583}"/>
              </a:ext>
            </a:extLst>
          </p:cNvPr>
          <p:cNvSpPr txBox="1"/>
          <p:nvPr/>
        </p:nvSpPr>
        <p:spPr>
          <a:xfrm>
            <a:off x="638027" y="881441"/>
            <a:ext cx="10573938" cy="5940088"/>
          </a:xfrm>
          <a:prstGeom prst="rect">
            <a:avLst/>
          </a:prstGeom>
          <a:noFill/>
        </p:spPr>
        <p:txBody>
          <a:bodyPr wrap="square" rtlCol="0">
            <a:spAutoFit/>
          </a:bodyPr>
          <a:lstStyle/>
          <a:p>
            <a:pPr marL="457200" indent="-457200">
              <a:buClr>
                <a:srgbClr val="00B050"/>
              </a:buClr>
              <a:buFont typeface="+mj-lt"/>
              <a:buAutoNum type="arabicPeriod" startAt="3"/>
            </a:pPr>
            <a:endParaRPr lang="tr-TR" sz="2000" dirty="0">
              <a:latin typeface="Arial" panose="020B0604020202020204" pitchFamily="34" charset="0"/>
              <a:cs typeface="Arial" panose="020B0604020202020204" pitchFamily="34" charset="0"/>
            </a:endParaRPr>
          </a:p>
          <a:p>
            <a:pPr marL="457200" indent="-457200">
              <a:buClr>
                <a:srgbClr val="00B050"/>
              </a:buClr>
              <a:buFont typeface="+mj-lt"/>
              <a:buAutoNum type="arabicPeriod" startAt="2"/>
            </a:pPr>
            <a:r>
              <a:rPr lang="tr-TR" sz="2000" dirty="0">
                <a:solidFill>
                  <a:schemeClr val="accent4">
                    <a:lumMod val="75000"/>
                  </a:schemeClr>
                </a:solidFill>
                <a:latin typeface="Arial" panose="020B0604020202020204" pitchFamily="34" charset="0"/>
                <a:cs typeface="Arial" panose="020B0604020202020204" pitchFamily="34" charset="0"/>
              </a:rPr>
              <a:t>Akademik Onay Formu: </a:t>
            </a:r>
            <a:r>
              <a:rPr lang="tr-TR" sz="2000" dirty="0">
                <a:latin typeface="Arial" panose="020B0604020202020204" pitchFamily="34" charset="0"/>
                <a:cs typeface="Arial" panose="020B0604020202020204" pitchFamily="34" charset="0"/>
              </a:rPr>
              <a:t>Bu belge Türkçe bir belgedir. Karşı kuruma gönderilmez, </a:t>
            </a:r>
            <a:r>
              <a:rPr lang="tr-TR" sz="2000" dirty="0" err="1">
                <a:latin typeface="Arial" panose="020B0604020202020204" pitchFamily="34" charset="0"/>
                <a:cs typeface="Arial" panose="020B0604020202020204" pitchFamily="34" charset="0"/>
              </a:rPr>
              <a:t>UİDPK’ya</a:t>
            </a:r>
            <a:r>
              <a:rPr lang="tr-TR" sz="2000" dirty="0">
                <a:latin typeface="Arial" panose="020B0604020202020204" pitchFamily="34" charset="0"/>
                <a:cs typeface="Arial" panose="020B0604020202020204" pitchFamily="34" charset="0"/>
              </a:rPr>
              <a:t> teslim edilir. Belgedeki </a:t>
            </a:r>
            <a:r>
              <a:rPr lang="tr-TR" sz="2000" dirty="0" err="1">
                <a:latin typeface="Arial" panose="020B0604020202020204" pitchFamily="34" charset="0"/>
                <a:cs typeface="Arial" panose="020B0604020202020204" pitchFamily="34" charset="0"/>
              </a:rPr>
              <a:t>Tablo’da</a:t>
            </a:r>
            <a:r>
              <a:rPr lang="tr-TR" sz="2000" dirty="0">
                <a:latin typeface="Arial" panose="020B0604020202020204" pitchFamily="34" charset="0"/>
                <a:cs typeface="Arial" panose="020B0604020202020204" pitchFamily="34" charset="0"/>
              </a:rPr>
              <a:t> karşı kurumdan aldığınız dersler ve bu derslere karşılık kendi okulunuzdan alacağınız derslerin net bir şekilde gösterilmesi istenir. Örneğin, Karşı kurumdan 6 kredilik A dersine karşılık kendi okulunuzdan iki tane 3 kredilik B ve C derslerini almış olabilirsiniz. Bu durumda B ve C derslerini iki satırda A dersine karşılık ifade edilmelidir. Bu belge Bölüm Koordinatörüne imzalattıktan sonra </a:t>
            </a:r>
            <a:r>
              <a:rPr lang="tr-TR" sz="2000" dirty="0" err="1">
                <a:latin typeface="Arial" panose="020B0604020202020204" pitchFamily="34" charset="0"/>
                <a:cs typeface="Arial" panose="020B0604020202020204" pitchFamily="34" charset="0"/>
              </a:rPr>
              <a:t>UİDPK’ya</a:t>
            </a:r>
            <a:r>
              <a:rPr lang="tr-TR" sz="2000" dirty="0">
                <a:latin typeface="Arial" panose="020B0604020202020204" pitchFamily="34" charset="0"/>
                <a:cs typeface="Arial" panose="020B0604020202020204" pitchFamily="34" charset="0"/>
              </a:rPr>
              <a:t> teslim edilmelidir. </a:t>
            </a:r>
          </a:p>
          <a:p>
            <a:pPr marL="457200" indent="-457200">
              <a:buClr>
                <a:srgbClr val="00B050"/>
              </a:buClr>
              <a:buFont typeface="+mj-lt"/>
              <a:buAutoNum type="arabicPeriod" startAt="2"/>
            </a:pPr>
            <a:endParaRPr lang="tr-TR" sz="2000" dirty="0">
              <a:solidFill>
                <a:schemeClr val="accent4">
                  <a:lumMod val="75000"/>
                </a:schemeClr>
              </a:solidFill>
              <a:latin typeface="Arial" panose="020B0604020202020204" pitchFamily="34" charset="0"/>
              <a:cs typeface="Arial" panose="020B0604020202020204" pitchFamily="34" charset="0"/>
            </a:endParaRPr>
          </a:p>
          <a:p>
            <a:pPr marL="457200" indent="-457200">
              <a:buClr>
                <a:srgbClr val="00B050"/>
              </a:buClr>
              <a:buFont typeface="+mj-lt"/>
              <a:buAutoNum type="arabicPeriod" startAt="2"/>
            </a:pPr>
            <a:r>
              <a:rPr lang="tr-TR" sz="2000" dirty="0">
                <a:solidFill>
                  <a:schemeClr val="accent4">
                    <a:lumMod val="75000"/>
                  </a:schemeClr>
                </a:solidFill>
                <a:latin typeface="Arial" panose="020B0604020202020204" pitchFamily="34" charset="0"/>
                <a:cs typeface="Arial" panose="020B0604020202020204" pitchFamily="34" charset="0"/>
              </a:rPr>
              <a:t>Kabul Mektubu: </a:t>
            </a:r>
            <a:r>
              <a:rPr lang="tr-TR" sz="2000" dirty="0">
                <a:latin typeface="Arial" panose="020B0604020202020204" pitchFamily="34" charset="0"/>
                <a:cs typeface="Arial" panose="020B0604020202020204" pitchFamily="34" charset="0"/>
              </a:rPr>
              <a:t>Kabul mektubu; karşı kurum tarafından öğrenciye gönderilen, öğrencinin karşı kurum tarafından hareketliliğe kabul edildiğini gösteren, içerisinde hareketliliği gerçekleştirebileceği tarihleri içeren önemli bir belgedir. Karşı kurum bu belgeyi öğrenciye gönderdiğinde öğrenci de mutlaka </a:t>
            </a:r>
            <a:r>
              <a:rPr lang="tr-TR" sz="2000" dirty="0" err="1">
                <a:latin typeface="Arial" panose="020B0604020202020204" pitchFamily="34" charset="0"/>
                <a:cs typeface="Arial" panose="020B0604020202020204" pitchFamily="34" charset="0"/>
              </a:rPr>
              <a:t>UİDPK’ya</a:t>
            </a:r>
            <a:r>
              <a:rPr lang="tr-TR" sz="2000" dirty="0">
                <a:latin typeface="Arial" panose="020B0604020202020204" pitchFamily="34" charset="0"/>
                <a:cs typeface="Arial" panose="020B0604020202020204" pitchFamily="34" charset="0"/>
              </a:rPr>
              <a:t> bilgi vermeli ve bir kopyasını </a:t>
            </a:r>
            <a:r>
              <a:rPr lang="tr-TR" sz="2000" dirty="0" err="1">
                <a:latin typeface="Arial" panose="020B0604020202020204" pitchFamily="34" charset="0"/>
                <a:cs typeface="Arial" panose="020B0604020202020204" pitchFamily="34" charset="0"/>
              </a:rPr>
              <a:t>UİDPK’ya</a:t>
            </a:r>
            <a:r>
              <a:rPr lang="tr-TR" sz="2000" dirty="0">
                <a:latin typeface="Arial" panose="020B0604020202020204" pitchFamily="34" charset="0"/>
                <a:cs typeface="Arial" panose="020B0604020202020204" pitchFamily="34" charset="0"/>
              </a:rPr>
              <a:t> iletmelidir. </a:t>
            </a:r>
            <a:br>
              <a:rPr lang="tr-TR" sz="2000" dirty="0">
                <a:latin typeface="Arial" panose="020B0604020202020204" pitchFamily="34" charset="0"/>
                <a:cs typeface="Arial" panose="020B0604020202020204" pitchFamily="34" charset="0"/>
              </a:rPr>
            </a:br>
            <a:br>
              <a:rPr lang="tr-TR" sz="2000" dirty="0">
                <a:latin typeface="Arial" panose="020B0604020202020204" pitchFamily="34" charset="0"/>
                <a:cs typeface="Arial" panose="020B0604020202020204" pitchFamily="34" charset="0"/>
              </a:rPr>
            </a:br>
            <a:endParaRPr lang="tr-TR" sz="2000" dirty="0">
              <a:latin typeface="Arial" panose="020B0604020202020204" pitchFamily="34" charset="0"/>
              <a:cs typeface="Arial" panose="020B0604020202020204" pitchFamily="34" charset="0"/>
            </a:endParaRPr>
          </a:p>
          <a:p>
            <a:pPr marL="457200" indent="-457200">
              <a:buClr>
                <a:srgbClr val="00B050"/>
              </a:buClr>
              <a:buFont typeface="+mj-lt"/>
              <a:buAutoNum type="arabicPeriod" startAt="2"/>
            </a:pPr>
            <a:endParaRPr lang="tr-TR" sz="2000" dirty="0">
              <a:latin typeface="Arial" panose="020B0604020202020204" pitchFamily="34" charset="0"/>
              <a:cs typeface="Arial" panose="020B0604020202020204" pitchFamily="34" charset="0"/>
            </a:endParaRPr>
          </a:p>
          <a:p>
            <a:pPr marL="457200" indent="-457200">
              <a:buClr>
                <a:srgbClr val="00B050"/>
              </a:buClr>
              <a:buFont typeface="+mj-lt"/>
              <a:buAutoNum type="arabicPeriod" startAt="2"/>
            </a:pPr>
            <a:endParaRPr lang="tr-TR" sz="2000" dirty="0">
              <a:solidFill>
                <a:schemeClr val="accent4">
                  <a:lumMod val="75000"/>
                </a:schemeClr>
              </a:solidFill>
              <a:latin typeface="Arial" panose="020B0604020202020204" pitchFamily="34" charset="0"/>
              <a:cs typeface="Arial" panose="020B0604020202020204" pitchFamily="34" charset="0"/>
            </a:endParaRPr>
          </a:p>
          <a:p>
            <a:pPr marL="457200" indent="-457200">
              <a:buClr>
                <a:srgbClr val="00B050"/>
              </a:buClr>
              <a:buFont typeface="+mj-lt"/>
              <a:buAutoNum type="arabicPeriod" startAt="2"/>
            </a:pPr>
            <a:endParaRPr lang="tr-TR" sz="2000"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A919D461-0C5A-4927-B28C-827F3BF8AC27}"/>
              </a:ext>
            </a:extLst>
          </p:cNvPr>
          <p:cNvSpPr txBox="1"/>
          <p:nvPr/>
        </p:nvSpPr>
        <p:spPr>
          <a:xfrm>
            <a:off x="2796466" y="481331"/>
            <a:ext cx="5948040" cy="400110"/>
          </a:xfrm>
          <a:prstGeom prst="rect">
            <a:avLst/>
          </a:prstGeom>
          <a:noFill/>
        </p:spPr>
        <p:txBody>
          <a:bodyPr wrap="square" rtlCol="0">
            <a:spAutoFit/>
          </a:bodyPr>
          <a:lstStyle/>
          <a:p>
            <a:r>
              <a:rPr lang="tr-TR" sz="2000" u="sng" dirty="0">
                <a:solidFill>
                  <a:schemeClr val="accent2">
                    <a:lumMod val="75000"/>
                  </a:schemeClr>
                </a:solidFill>
                <a:latin typeface="Arial" panose="020B0604020202020204" pitchFamily="34" charset="0"/>
                <a:cs typeface="Arial" panose="020B0604020202020204" pitchFamily="34" charset="0"/>
              </a:rPr>
              <a:t>ADIM 2: Gerekli Belgeleri Hazırlamak/Edinmek</a:t>
            </a:r>
          </a:p>
        </p:txBody>
      </p:sp>
    </p:spTree>
    <p:extLst>
      <p:ext uri="{BB962C8B-B14F-4D97-AF65-F5344CB8AC3E}">
        <p14:creationId xmlns:p14="http://schemas.microsoft.com/office/powerpoint/2010/main" val="467027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9" name="Metin kutusu 8">
            <a:extLst>
              <a:ext uri="{FF2B5EF4-FFF2-40B4-BE49-F238E27FC236}">
                <a16:creationId xmlns:a16="http://schemas.microsoft.com/office/drawing/2014/main" id="{A919D461-0C5A-4927-B28C-827F3BF8AC27}"/>
              </a:ext>
            </a:extLst>
          </p:cNvPr>
          <p:cNvSpPr txBox="1"/>
          <p:nvPr/>
        </p:nvSpPr>
        <p:spPr>
          <a:xfrm>
            <a:off x="932155" y="280527"/>
            <a:ext cx="5948040" cy="400110"/>
          </a:xfrm>
          <a:prstGeom prst="rect">
            <a:avLst/>
          </a:prstGeom>
          <a:noFill/>
        </p:spPr>
        <p:txBody>
          <a:bodyPr wrap="square" rtlCol="0">
            <a:spAutoFit/>
          </a:bodyPr>
          <a:lstStyle/>
          <a:p>
            <a:r>
              <a:rPr lang="tr-TR" sz="2000" u="sng" dirty="0">
                <a:solidFill>
                  <a:schemeClr val="tx2">
                    <a:lumMod val="60000"/>
                    <a:lumOff val="40000"/>
                  </a:schemeClr>
                </a:solidFill>
                <a:latin typeface="Arial" panose="020B0604020202020204" pitchFamily="34" charset="0"/>
                <a:cs typeface="Arial" panose="020B0604020202020204" pitchFamily="34" charset="0"/>
              </a:rPr>
              <a:t>Buraya Kadar Birkaç Önemli Not</a:t>
            </a:r>
          </a:p>
        </p:txBody>
      </p:sp>
      <p:sp>
        <p:nvSpPr>
          <p:cNvPr id="8" name="Metin kutusu 7">
            <a:extLst>
              <a:ext uri="{FF2B5EF4-FFF2-40B4-BE49-F238E27FC236}">
                <a16:creationId xmlns:a16="http://schemas.microsoft.com/office/drawing/2014/main" id="{613415BA-0AB8-434C-A18C-7C694A76885D}"/>
              </a:ext>
            </a:extLst>
          </p:cNvPr>
          <p:cNvSpPr txBox="1"/>
          <p:nvPr/>
        </p:nvSpPr>
        <p:spPr>
          <a:xfrm>
            <a:off x="834501" y="973733"/>
            <a:ext cx="10937289" cy="4196020"/>
          </a:xfrm>
          <a:prstGeom prst="rect">
            <a:avLst/>
          </a:prstGeom>
          <a:noFill/>
        </p:spPr>
        <p:txBody>
          <a:bodyPr wrap="square">
            <a:spAutoFit/>
          </a:bodyPr>
          <a:lstStyle/>
          <a:p>
            <a:pPr marL="285750" indent="-285750">
              <a:lnSpc>
                <a:spcPct val="150000"/>
              </a:lnSpc>
              <a:buClr>
                <a:srgbClr val="FFC000"/>
              </a:buClr>
              <a:buFont typeface="Calibri" panose="020F0502020204030204" pitchFamily="34" charset="0"/>
              <a:buChar char="‼"/>
            </a:pPr>
            <a:r>
              <a:rPr lang="tr-TR" dirty="0" err="1">
                <a:latin typeface="Arial" panose="020B0604020202020204" pitchFamily="34" charset="0"/>
                <a:cs typeface="Arial" panose="020B0604020202020204" pitchFamily="34" charset="0"/>
              </a:rPr>
              <a:t>Nominasyon</a:t>
            </a:r>
            <a:r>
              <a:rPr lang="tr-TR" dirty="0">
                <a:latin typeface="Arial" panose="020B0604020202020204" pitchFamily="34" charset="0"/>
                <a:cs typeface="Arial" panose="020B0604020202020204" pitchFamily="34" charset="0"/>
              </a:rPr>
              <a:t> işlemi sonrası </a:t>
            </a:r>
            <a:r>
              <a:rPr lang="tr-TR" dirty="0">
                <a:solidFill>
                  <a:schemeClr val="accent2"/>
                </a:solidFill>
                <a:latin typeface="Arial" panose="020B0604020202020204" pitchFamily="34" charset="0"/>
                <a:cs typeface="Arial" panose="020B0604020202020204" pitchFamily="34" charset="0"/>
              </a:rPr>
              <a:t>gideceğin okul seninle iletişime geçmediyse mutlaka sen geçmelisin </a:t>
            </a:r>
            <a:r>
              <a:rPr lang="tr-TR" dirty="0">
                <a:latin typeface="Arial" panose="020B0604020202020204" pitchFamily="34" charset="0"/>
                <a:cs typeface="Arial" panose="020B0604020202020204" pitchFamily="34" charset="0"/>
              </a:rPr>
              <a:t>!</a:t>
            </a:r>
          </a:p>
          <a:p>
            <a:pPr marL="285750" indent="-285750">
              <a:lnSpc>
                <a:spcPct val="150000"/>
              </a:lnSpc>
              <a:buClr>
                <a:srgbClr val="FFC000"/>
              </a:buClr>
              <a:buFont typeface="Calibri" panose="020F0502020204030204" pitchFamily="34" charset="0"/>
              <a:buChar char="‼"/>
            </a:pPr>
            <a:r>
              <a:rPr lang="tr-TR" dirty="0" err="1">
                <a:latin typeface="Arial" panose="020B0604020202020204" pitchFamily="34" charset="0"/>
                <a:cs typeface="Arial" panose="020B0604020202020204" pitchFamily="34" charset="0"/>
              </a:rPr>
              <a:t>Nominasyon</a:t>
            </a:r>
            <a:r>
              <a:rPr lang="tr-TR" dirty="0">
                <a:latin typeface="Arial" panose="020B0604020202020204" pitchFamily="34" charset="0"/>
                <a:cs typeface="Arial" panose="020B0604020202020204" pitchFamily="34" charset="0"/>
              </a:rPr>
              <a:t> işlemi ile ilgili sana bir mail geldiyse veya gelmediyse bu konuda mutlaka </a:t>
            </a:r>
            <a:r>
              <a:rPr lang="tr-TR" dirty="0" err="1">
                <a:latin typeface="Arial" panose="020B0604020202020204" pitchFamily="34" charset="0"/>
                <a:cs typeface="Arial" panose="020B0604020202020204" pitchFamily="34" charset="0"/>
              </a:rPr>
              <a:t>UİDPK’yı</a:t>
            </a:r>
            <a:r>
              <a:rPr lang="tr-TR" dirty="0">
                <a:latin typeface="Arial" panose="020B0604020202020204" pitchFamily="34" charset="0"/>
                <a:cs typeface="Arial" panose="020B0604020202020204" pitchFamily="34" charset="0"/>
              </a:rPr>
              <a:t> bilgilendirmelisin!</a:t>
            </a:r>
          </a:p>
          <a:p>
            <a:pPr marL="285750" indent="-285750">
              <a:lnSpc>
                <a:spcPct val="150000"/>
              </a:lnSpc>
              <a:buClr>
                <a:srgbClr val="FFC000"/>
              </a:buClr>
              <a:buFont typeface="Calibri" panose="020F0502020204030204" pitchFamily="34" charset="0"/>
              <a:buChar char="‼"/>
            </a:pPr>
            <a:r>
              <a:rPr lang="tr-TR" dirty="0">
                <a:latin typeface="Arial" panose="020B0604020202020204" pitchFamily="34" charset="0"/>
                <a:cs typeface="Arial" panose="020B0604020202020204" pitchFamily="34" charset="0"/>
              </a:rPr>
              <a:t>Gideceğin okulun ‘</a:t>
            </a:r>
            <a:r>
              <a:rPr lang="tr-TR" dirty="0" err="1">
                <a:solidFill>
                  <a:schemeClr val="accent2"/>
                </a:solidFill>
                <a:latin typeface="Arial" panose="020B0604020202020204" pitchFamily="34" charset="0"/>
                <a:cs typeface="Arial" panose="020B0604020202020204" pitchFamily="34" charset="0"/>
              </a:rPr>
              <a:t>Incoming</a:t>
            </a:r>
            <a:r>
              <a:rPr lang="tr-TR" dirty="0">
                <a:solidFill>
                  <a:schemeClr val="accent2"/>
                </a:solidFill>
                <a:latin typeface="Arial" panose="020B0604020202020204" pitchFamily="34" charset="0"/>
                <a:cs typeface="Arial" panose="020B0604020202020204" pitchFamily="34" charset="0"/>
              </a:rPr>
              <a:t> </a:t>
            </a:r>
            <a:r>
              <a:rPr lang="tr-TR" dirty="0" err="1">
                <a:solidFill>
                  <a:schemeClr val="accent2"/>
                </a:solidFill>
                <a:latin typeface="Arial" panose="020B0604020202020204" pitchFamily="34" charset="0"/>
                <a:cs typeface="Arial" panose="020B0604020202020204" pitchFamily="34" charset="0"/>
              </a:rPr>
              <a:t>Students</a:t>
            </a:r>
            <a:r>
              <a:rPr lang="tr-TR" dirty="0">
                <a:solidFill>
                  <a:schemeClr val="accent2"/>
                </a:solidFill>
                <a:latin typeface="Arial" panose="020B0604020202020204" pitchFamily="34" charset="0"/>
                <a:cs typeface="Arial" panose="020B0604020202020204" pitchFamily="34" charset="0"/>
              </a:rPr>
              <a:t>’ sayfasını mutlaka incelemeli ve senden beklenenleri öğrenmelisin!</a:t>
            </a:r>
          </a:p>
          <a:p>
            <a:pPr marL="285750" indent="-285750">
              <a:lnSpc>
                <a:spcPct val="150000"/>
              </a:lnSpc>
              <a:buClr>
                <a:srgbClr val="FFC000"/>
              </a:buClr>
              <a:buFont typeface="Calibri" panose="020F0502020204030204" pitchFamily="34" charset="0"/>
              <a:buChar char="‼"/>
            </a:pPr>
            <a:r>
              <a:rPr lang="tr-TR" dirty="0">
                <a:latin typeface="Arial" panose="020B0604020202020204" pitchFamily="34" charset="0"/>
                <a:cs typeface="Arial" panose="020B0604020202020204" pitchFamily="34" charset="0"/>
              </a:rPr>
              <a:t>Gideceğin okulun </a:t>
            </a:r>
            <a:r>
              <a:rPr lang="tr-TR" dirty="0">
                <a:solidFill>
                  <a:schemeClr val="accent2"/>
                </a:solidFill>
                <a:latin typeface="Arial" panose="020B0604020202020204" pitchFamily="34" charset="0"/>
                <a:cs typeface="Arial" panose="020B0604020202020204" pitchFamily="34" charset="0"/>
              </a:rPr>
              <a:t>Application tarihleri </a:t>
            </a:r>
            <a:r>
              <a:rPr lang="tr-TR" dirty="0">
                <a:latin typeface="Arial" panose="020B0604020202020204" pitchFamily="34" charset="0"/>
                <a:cs typeface="Arial" panose="020B0604020202020204" pitchFamily="34" charset="0"/>
              </a:rPr>
              <a:t>ne zaman bitiyor bunu mutlaka öğrenmelisin! Senden istenilen belgeleri bu tarihe kadar tamamlamalı ve göndermelisin!</a:t>
            </a:r>
          </a:p>
          <a:p>
            <a:pPr marL="285750" indent="-285750">
              <a:lnSpc>
                <a:spcPct val="150000"/>
              </a:lnSpc>
              <a:buClr>
                <a:srgbClr val="FFC000"/>
              </a:buClr>
              <a:buFont typeface="Calibri" panose="020F0502020204030204" pitchFamily="34" charset="0"/>
              <a:buChar char="‼"/>
            </a:pPr>
            <a:r>
              <a:rPr lang="tr-TR" dirty="0">
                <a:latin typeface="Arial" panose="020B0604020202020204" pitchFamily="34" charset="0"/>
                <a:cs typeface="Arial" panose="020B0604020202020204" pitchFamily="34" charset="0"/>
              </a:rPr>
              <a:t>Erasmus Bölüm Koordinatörü ile görüşmeli ve karşı kurumdan hangi dersleri seçeceğine birlikte karar verip </a:t>
            </a:r>
            <a:r>
              <a:rPr lang="tr-TR" dirty="0">
                <a:solidFill>
                  <a:schemeClr val="accent2"/>
                </a:solidFill>
                <a:latin typeface="Arial" panose="020B0604020202020204" pitchFamily="34" charset="0"/>
                <a:cs typeface="Arial" panose="020B0604020202020204" pitchFamily="34" charset="0"/>
              </a:rPr>
              <a:t>Akademik Onay Formunu </a:t>
            </a:r>
            <a:r>
              <a:rPr lang="tr-TR" dirty="0">
                <a:latin typeface="Arial" panose="020B0604020202020204" pitchFamily="34" charset="0"/>
                <a:cs typeface="Arial" panose="020B0604020202020204" pitchFamily="34" charset="0"/>
              </a:rPr>
              <a:t>hazırlamalısın.</a:t>
            </a:r>
          </a:p>
          <a:p>
            <a:pPr marL="285750" indent="-285750">
              <a:lnSpc>
                <a:spcPct val="150000"/>
              </a:lnSpc>
              <a:buClr>
                <a:srgbClr val="FFC000"/>
              </a:buClr>
              <a:buFont typeface="Calibri" panose="020F0502020204030204" pitchFamily="34" charset="0"/>
              <a:buChar char="‼"/>
            </a:pPr>
            <a:r>
              <a:rPr lang="tr-TR" dirty="0">
                <a:solidFill>
                  <a:schemeClr val="accent2"/>
                </a:solidFill>
                <a:latin typeface="Arial" panose="020B0604020202020204" pitchFamily="34" charset="0"/>
                <a:cs typeface="Arial" panose="020B0604020202020204" pitchFamily="34" charset="0"/>
              </a:rPr>
              <a:t>OLA belgesini</a:t>
            </a:r>
            <a:r>
              <a:rPr lang="tr-TR" dirty="0">
                <a:latin typeface="Arial" panose="020B0604020202020204" pitchFamily="34" charset="0"/>
                <a:cs typeface="Arial" panose="020B0604020202020204" pitchFamily="34" charset="0"/>
              </a:rPr>
              <a:t> oldukça özenli ve dikkatli hazırlamalısın.</a:t>
            </a:r>
          </a:p>
        </p:txBody>
      </p:sp>
    </p:spTree>
    <p:extLst>
      <p:ext uri="{BB962C8B-B14F-4D97-AF65-F5344CB8AC3E}">
        <p14:creationId xmlns:p14="http://schemas.microsoft.com/office/powerpoint/2010/main" val="2803341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3" name="Metin kutusu 2">
            <a:extLst>
              <a:ext uri="{FF2B5EF4-FFF2-40B4-BE49-F238E27FC236}">
                <a16:creationId xmlns:a16="http://schemas.microsoft.com/office/drawing/2014/main" id="{E20645C5-1A62-41BD-8714-C68C021C7583}"/>
              </a:ext>
            </a:extLst>
          </p:cNvPr>
          <p:cNvSpPr txBox="1"/>
          <p:nvPr/>
        </p:nvSpPr>
        <p:spPr>
          <a:xfrm>
            <a:off x="351565" y="541285"/>
            <a:ext cx="11739822" cy="5016758"/>
          </a:xfrm>
          <a:prstGeom prst="rect">
            <a:avLst/>
          </a:prstGeom>
          <a:noFill/>
        </p:spPr>
        <p:txBody>
          <a:bodyPr wrap="square" rtlCol="0">
            <a:spAutoFit/>
          </a:bodyPr>
          <a:lstStyle/>
          <a:p>
            <a:pPr marL="457200" indent="-457200">
              <a:buClr>
                <a:srgbClr val="00B050"/>
              </a:buClr>
              <a:buFont typeface="+mj-lt"/>
              <a:buAutoNum type="arabicPeriod" startAt="4"/>
            </a:pPr>
            <a:endParaRPr lang="tr-TR" sz="2000" dirty="0">
              <a:latin typeface="Arial" panose="020B0604020202020204" pitchFamily="34" charset="0"/>
              <a:cs typeface="Arial" panose="020B0604020202020204" pitchFamily="34" charset="0"/>
            </a:endParaRPr>
          </a:p>
          <a:p>
            <a:pPr marL="457200" indent="-457200">
              <a:buClr>
                <a:srgbClr val="00B050"/>
              </a:buClr>
              <a:buFont typeface="+mj-lt"/>
              <a:buAutoNum type="arabicPeriod" startAt="4"/>
            </a:pPr>
            <a:r>
              <a:rPr lang="tr-TR" sz="2000" dirty="0">
                <a:solidFill>
                  <a:schemeClr val="accent4">
                    <a:lumMod val="75000"/>
                  </a:schemeClr>
                </a:solidFill>
                <a:latin typeface="Arial" panose="020B0604020202020204" pitchFamily="34" charset="0"/>
                <a:cs typeface="Arial" panose="020B0604020202020204" pitchFamily="34" charset="0"/>
              </a:rPr>
              <a:t>Pasaport: </a:t>
            </a:r>
            <a:r>
              <a:rPr lang="tr-TR" sz="2000" dirty="0">
                <a:latin typeface="Arial" panose="020B0604020202020204" pitchFamily="34" charset="0"/>
                <a:cs typeface="Arial" panose="020B0604020202020204" pitchFamily="34" charset="0"/>
              </a:rPr>
              <a:t>Öğrencinin pasaportu yok ise çıkarması gerekmektedir. Eğer var ise süresi yeterli mi (her ülkenin vize işlemleri için kendisine göre belirlediği pasaport geçerlilik süresi vardır) kontrol etmelidir. Öğrenciler 25 yaşına kadar harçsız pasaport alabilmektedir. </a:t>
            </a:r>
          </a:p>
          <a:p>
            <a:pPr marL="457200" indent="-457200">
              <a:buClr>
                <a:srgbClr val="00B050"/>
              </a:buClr>
              <a:buFont typeface="+mj-lt"/>
              <a:buAutoNum type="arabicPeriod" startAt="4"/>
            </a:pPr>
            <a:endParaRPr lang="tr-TR" sz="2000" dirty="0">
              <a:latin typeface="Arial" panose="020B0604020202020204" pitchFamily="34" charset="0"/>
              <a:cs typeface="Arial" panose="020B0604020202020204" pitchFamily="34" charset="0"/>
            </a:endParaRPr>
          </a:p>
          <a:p>
            <a:pPr marL="457200" indent="-457200">
              <a:buClr>
                <a:srgbClr val="00B050"/>
              </a:buClr>
              <a:buFont typeface="+mj-lt"/>
              <a:buAutoNum type="arabicPeriod" startAt="4"/>
            </a:pPr>
            <a:r>
              <a:rPr lang="tr-TR" sz="2000" dirty="0">
                <a:solidFill>
                  <a:schemeClr val="accent4">
                    <a:lumMod val="75000"/>
                  </a:schemeClr>
                </a:solidFill>
                <a:latin typeface="Arial" panose="020B0604020202020204" pitchFamily="34" charset="0"/>
                <a:cs typeface="Arial" panose="020B0604020202020204" pitchFamily="34" charset="0"/>
              </a:rPr>
              <a:t>Vize: </a:t>
            </a:r>
            <a:r>
              <a:rPr lang="tr-TR" sz="2000" dirty="0">
                <a:latin typeface="Arial" panose="020B0604020202020204" pitchFamily="34" charset="0"/>
                <a:cs typeface="Arial" panose="020B0604020202020204" pitchFamily="34" charset="0"/>
              </a:rPr>
              <a:t>Kabul mektubu alan öğrencilerimiz vize başvurusunda bulunabilirler. Vize başvuru süreci ülkelere göre farklılık gösterebilir. Başvuru belgeleri için ilgili büyükelçilik ya da konsolosluk sayfalarını inceleyeniz ve iletişime geçiniz. Gerekli belgeleri hazırlamaya başlayınız ve vize başvurunuzu gerçekleştiriniz. Vize başvurusu için </a:t>
            </a:r>
            <a:r>
              <a:rPr lang="tr-TR" sz="2000" dirty="0" err="1">
                <a:latin typeface="Arial" panose="020B0604020202020204" pitchFamily="34" charset="0"/>
                <a:cs typeface="Arial" panose="020B0604020202020204" pitchFamily="34" charset="0"/>
              </a:rPr>
              <a:t>UİDPK’dan</a:t>
            </a:r>
            <a:r>
              <a:rPr lang="tr-TR" sz="2000" dirty="0">
                <a:latin typeface="Arial" panose="020B0604020202020204" pitchFamily="34" charset="0"/>
                <a:cs typeface="Arial" panose="020B0604020202020204" pitchFamily="34" charset="0"/>
              </a:rPr>
              <a:t> </a:t>
            </a:r>
            <a:r>
              <a:rPr lang="tr-TR" sz="2000" u="sng" dirty="0">
                <a:latin typeface="Arial" panose="020B0604020202020204" pitchFamily="34" charset="0"/>
                <a:cs typeface="Arial" panose="020B0604020202020204" pitchFamily="34" charset="0"/>
              </a:rPr>
              <a:t>vize kolaylaştırıcı yazı </a:t>
            </a:r>
            <a:r>
              <a:rPr lang="tr-TR" sz="2000" dirty="0">
                <a:latin typeface="Arial" panose="020B0604020202020204" pitchFamily="34" charset="0"/>
                <a:cs typeface="Arial" panose="020B0604020202020204" pitchFamily="34" charset="0"/>
              </a:rPr>
              <a:t>talep edebilirsiniz. Vizenizi aldığınızda bir kopyasını </a:t>
            </a:r>
            <a:r>
              <a:rPr lang="tr-TR" sz="2000" dirty="0" err="1">
                <a:latin typeface="Arial" panose="020B0604020202020204" pitchFamily="34" charset="0"/>
                <a:cs typeface="Arial" panose="020B0604020202020204" pitchFamily="34" charset="0"/>
              </a:rPr>
              <a:t>UİDPK’ya</a:t>
            </a:r>
            <a:r>
              <a:rPr lang="tr-TR" sz="2000" dirty="0">
                <a:latin typeface="Arial" panose="020B0604020202020204" pitchFamily="34" charset="0"/>
                <a:cs typeface="Arial" panose="020B0604020202020204" pitchFamily="34" charset="0"/>
              </a:rPr>
              <a:t> iletmelisiniz.</a:t>
            </a:r>
          </a:p>
          <a:p>
            <a:pPr marL="457200" indent="-457200">
              <a:buClr>
                <a:srgbClr val="00B050"/>
              </a:buClr>
              <a:buFont typeface="+mj-lt"/>
              <a:buAutoNum type="arabicPeriod" startAt="4"/>
            </a:pPr>
            <a:endParaRPr lang="tr-TR" sz="2000" dirty="0">
              <a:latin typeface="Arial" panose="020B0604020202020204" pitchFamily="34" charset="0"/>
              <a:cs typeface="Arial" panose="020B0604020202020204" pitchFamily="34" charset="0"/>
            </a:endParaRPr>
          </a:p>
          <a:p>
            <a:pPr marL="457200" indent="-457200">
              <a:buClr>
                <a:srgbClr val="00B050"/>
              </a:buClr>
              <a:buFont typeface="+mj-lt"/>
              <a:buAutoNum type="arabicPeriod" startAt="4"/>
            </a:pPr>
            <a:r>
              <a:rPr lang="tr-TR" sz="2000" dirty="0">
                <a:solidFill>
                  <a:schemeClr val="accent4">
                    <a:lumMod val="75000"/>
                  </a:schemeClr>
                </a:solidFill>
                <a:latin typeface="Arial" panose="020B0604020202020204" pitchFamily="34" charset="0"/>
                <a:cs typeface="Arial" panose="020B0604020202020204" pitchFamily="34" charset="0"/>
              </a:rPr>
              <a:t>Vize Kolaylaştırıcı Yazı: </a:t>
            </a:r>
            <a:r>
              <a:rPr lang="tr-TR" sz="2000" dirty="0">
                <a:latin typeface="Arial" panose="020B0604020202020204" pitchFamily="34" charset="0"/>
                <a:cs typeface="Arial" panose="020B0604020202020204" pitchFamily="34" charset="0"/>
              </a:rPr>
              <a:t>UİDPK</a:t>
            </a:r>
            <a:r>
              <a:rPr lang="tr-TR" sz="2000" dirty="0">
                <a:solidFill>
                  <a:schemeClr val="accent4">
                    <a:lumMod val="75000"/>
                  </a:schemeClr>
                </a:solidFill>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tarafından öğrencinin talebi üzerine hazırlanır. Öğrencinin Erasmus faaliyetinden faydalanmaya hak kazandığını, öğrenciye sağlanan mali desteğin miktarını ve kaynaklarını bildirir. Bu belge öğrencinin kabul mektubu geldikten sonra vizeye başvurmadan önce hazırlanır. Öğrencinin belgeyi talep etmek için evrak talep dilekçesini doldurup </a:t>
            </a:r>
            <a:r>
              <a:rPr lang="tr-TR" sz="2000" dirty="0" err="1">
                <a:latin typeface="Arial" panose="020B0604020202020204" pitchFamily="34" charset="0"/>
                <a:cs typeface="Arial" panose="020B0604020202020204" pitchFamily="34" charset="0"/>
              </a:rPr>
              <a:t>UİDPK’ya</a:t>
            </a:r>
            <a:r>
              <a:rPr lang="tr-TR" sz="2000" dirty="0">
                <a:latin typeface="Arial" panose="020B0604020202020204" pitchFamily="34" charset="0"/>
                <a:cs typeface="Arial" panose="020B0604020202020204" pitchFamily="34" charset="0"/>
              </a:rPr>
              <a:t> teslim etmesi gerekmektedir.</a:t>
            </a:r>
          </a:p>
        </p:txBody>
      </p:sp>
      <p:sp>
        <p:nvSpPr>
          <p:cNvPr id="9" name="Metin kutusu 8">
            <a:extLst>
              <a:ext uri="{FF2B5EF4-FFF2-40B4-BE49-F238E27FC236}">
                <a16:creationId xmlns:a16="http://schemas.microsoft.com/office/drawing/2014/main" id="{A919D461-0C5A-4927-B28C-827F3BF8AC27}"/>
              </a:ext>
            </a:extLst>
          </p:cNvPr>
          <p:cNvSpPr txBox="1"/>
          <p:nvPr/>
        </p:nvSpPr>
        <p:spPr>
          <a:xfrm>
            <a:off x="2920754" y="315013"/>
            <a:ext cx="5948040" cy="400110"/>
          </a:xfrm>
          <a:prstGeom prst="rect">
            <a:avLst/>
          </a:prstGeom>
          <a:noFill/>
        </p:spPr>
        <p:txBody>
          <a:bodyPr wrap="square" rtlCol="0">
            <a:spAutoFit/>
          </a:bodyPr>
          <a:lstStyle/>
          <a:p>
            <a:r>
              <a:rPr lang="tr-TR" sz="2000" u="sng" dirty="0">
                <a:solidFill>
                  <a:schemeClr val="accent2">
                    <a:lumMod val="75000"/>
                  </a:schemeClr>
                </a:solidFill>
                <a:latin typeface="Arial" panose="020B0604020202020204" pitchFamily="34" charset="0"/>
                <a:cs typeface="Arial" panose="020B0604020202020204" pitchFamily="34" charset="0"/>
              </a:rPr>
              <a:t>ADIM 2: Gerekli Belgeleri Hazırlamak/Edinmek</a:t>
            </a:r>
          </a:p>
        </p:txBody>
      </p:sp>
    </p:spTree>
    <p:extLst>
      <p:ext uri="{BB962C8B-B14F-4D97-AF65-F5344CB8AC3E}">
        <p14:creationId xmlns:p14="http://schemas.microsoft.com/office/powerpoint/2010/main" val="2072290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3" name="Metin kutusu 2">
            <a:extLst>
              <a:ext uri="{FF2B5EF4-FFF2-40B4-BE49-F238E27FC236}">
                <a16:creationId xmlns:a16="http://schemas.microsoft.com/office/drawing/2014/main" id="{E20645C5-1A62-41BD-8714-C68C021C7583}"/>
              </a:ext>
            </a:extLst>
          </p:cNvPr>
          <p:cNvSpPr txBox="1"/>
          <p:nvPr/>
        </p:nvSpPr>
        <p:spPr>
          <a:xfrm>
            <a:off x="360443" y="977053"/>
            <a:ext cx="11739822" cy="4401205"/>
          </a:xfrm>
          <a:prstGeom prst="rect">
            <a:avLst/>
          </a:prstGeom>
          <a:noFill/>
        </p:spPr>
        <p:txBody>
          <a:bodyPr wrap="square" rtlCol="0">
            <a:spAutoFit/>
          </a:bodyPr>
          <a:lstStyle/>
          <a:p>
            <a:pPr marL="457200" indent="-457200">
              <a:buClr>
                <a:srgbClr val="00B050"/>
              </a:buClr>
              <a:buFont typeface="+mj-lt"/>
              <a:buAutoNum type="arabicPeriod" startAt="7"/>
            </a:pPr>
            <a:r>
              <a:rPr lang="tr-TR" sz="2000" dirty="0">
                <a:solidFill>
                  <a:schemeClr val="accent4">
                    <a:lumMod val="75000"/>
                  </a:schemeClr>
                </a:solidFill>
                <a:latin typeface="Arial" panose="020B0604020202020204" pitchFamily="34" charset="0"/>
                <a:cs typeface="Arial" panose="020B0604020202020204" pitchFamily="34" charset="0"/>
              </a:rPr>
              <a:t>Euro Hesabı: </a:t>
            </a:r>
            <a:r>
              <a:rPr lang="tr-TR" sz="2000" dirty="0">
                <a:latin typeface="Arial" panose="020B0604020202020204" pitchFamily="34" charset="0"/>
                <a:cs typeface="Arial" panose="020B0604020202020204" pitchFamily="34" charset="0"/>
              </a:rPr>
              <a:t>Hibeli öğrencilerimiz, hibelerinin yatırılacağı vadesiz bir Euro Hesabı açtırmaları gerekmektedir. Açtırılan Euro hesabının hesap cüzdanı bilgileri UİDPK ile paylaşılmalıdır. Ödeme işlemlerinin kısa sürmesi ve olası kesintilerin önüne geçmek amacıyla öğrencilerimizin </a:t>
            </a:r>
            <a:r>
              <a:rPr lang="tr-TR" sz="2000" b="1" dirty="0" err="1">
                <a:latin typeface="Arial" panose="020B0604020202020204" pitchFamily="34" charset="0"/>
                <a:cs typeface="Arial" panose="020B0604020202020204" pitchFamily="34" charset="0"/>
              </a:rPr>
              <a:t>VakıfBank</a:t>
            </a:r>
            <a:r>
              <a:rPr lang="tr-TR" sz="2000" b="1" dirty="0">
                <a:latin typeface="Arial" panose="020B0604020202020204" pitchFamily="34" charset="0"/>
                <a:cs typeface="Arial" panose="020B0604020202020204" pitchFamily="34" charset="0"/>
              </a:rPr>
              <a:t>- Menemen Şubesinden </a:t>
            </a:r>
            <a:r>
              <a:rPr lang="tr-TR" sz="2000" dirty="0">
                <a:latin typeface="Arial" panose="020B0604020202020204" pitchFamily="34" charset="0"/>
                <a:cs typeface="Arial" panose="020B0604020202020204" pitchFamily="34" charset="0"/>
              </a:rPr>
              <a:t>hesap açtırmaları gerekmektedir.</a:t>
            </a:r>
          </a:p>
          <a:p>
            <a:pPr marL="457200" indent="-457200">
              <a:buClr>
                <a:srgbClr val="00B050"/>
              </a:buClr>
              <a:buFont typeface="+mj-lt"/>
              <a:buAutoNum type="arabicPeriod" startAt="7"/>
            </a:pPr>
            <a:endParaRPr lang="tr-TR" sz="2000" dirty="0">
              <a:latin typeface="Arial" panose="020B0604020202020204" pitchFamily="34" charset="0"/>
              <a:cs typeface="Arial" panose="020B0604020202020204" pitchFamily="34" charset="0"/>
            </a:endParaRPr>
          </a:p>
          <a:p>
            <a:pPr marL="457200" indent="-457200">
              <a:buClr>
                <a:srgbClr val="00B050"/>
              </a:buClr>
              <a:buFont typeface="+mj-lt"/>
              <a:buAutoNum type="arabicPeriod" startAt="7"/>
            </a:pPr>
            <a:r>
              <a:rPr lang="tr-TR" sz="2000" dirty="0">
                <a:solidFill>
                  <a:schemeClr val="accent4">
                    <a:lumMod val="75000"/>
                  </a:schemeClr>
                </a:solidFill>
                <a:latin typeface="Arial" panose="020B0604020202020204" pitchFamily="34" charset="0"/>
                <a:cs typeface="Arial" panose="020B0604020202020204" pitchFamily="34" charset="0"/>
              </a:rPr>
              <a:t>Genel Sağlık ve Seyahat Sigortası: </a:t>
            </a:r>
            <a:r>
              <a:rPr lang="tr-TR" sz="2000" dirty="0">
                <a:latin typeface="Arial" panose="020B0604020202020204" pitchFamily="34" charset="0"/>
                <a:cs typeface="Arial" panose="020B0604020202020204" pitchFamily="34" charset="0"/>
              </a:rPr>
              <a:t>Öğrencilerimiz sağlık ve seyahat sigortası yaptırmalı ve yaptırdıklarına dair Sigorta Poliçelerinin bir kopyasını </a:t>
            </a:r>
            <a:r>
              <a:rPr lang="tr-TR" sz="2000" dirty="0" err="1">
                <a:latin typeface="Arial" panose="020B0604020202020204" pitchFamily="34" charset="0"/>
                <a:cs typeface="Arial" panose="020B0604020202020204" pitchFamily="34" charset="0"/>
              </a:rPr>
              <a:t>UİDPK’ya</a:t>
            </a:r>
            <a:r>
              <a:rPr lang="tr-TR" sz="2000" dirty="0">
                <a:latin typeface="Arial" panose="020B0604020202020204" pitchFamily="34" charset="0"/>
                <a:cs typeface="Arial" panose="020B0604020202020204" pitchFamily="34" charset="0"/>
              </a:rPr>
              <a:t> iletmelilerdir. </a:t>
            </a:r>
          </a:p>
          <a:p>
            <a:pPr marL="457200" indent="-457200">
              <a:buClr>
                <a:srgbClr val="00B050"/>
              </a:buClr>
              <a:buFont typeface="+mj-lt"/>
              <a:buAutoNum type="arabicPeriod" startAt="7"/>
            </a:pPr>
            <a:endParaRPr lang="tr-TR" sz="2000" dirty="0">
              <a:latin typeface="Arial" panose="020B0604020202020204" pitchFamily="34" charset="0"/>
              <a:cs typeface="Arial" panose="020B0604020202020204" pitchFamily="34" charset="0"/>
            </a:endParaRPr>
          </a:p>
          <a:p>
            <a:pPr marL="457200" indent="-457200">
              <a:buClr>
                <a:srgbClr val="00B050"/>
              </a:buClr>
              <a:buFont typeface="+mj-lt"/>
              <a:buAutoNum type="arabicPeriod" startAt="7"/>
            </a:pPr>
            <a:r>
              <a:rPr lang="tr-TR" sz="2000" dirty="0">
                <a:solidFill>
                  <a:schemeClr val="accent4">
                    <a:lumMod val="75000"/>
                  </a:schemeClr>
                </a:solidFill>
                <a:latin typeface="Arial" panose="020B0604020202020204" pitchFamily="34" charset="0"/>
                <a:cs typeface="Arial" panose="020B0604020202020204" pitchFamily="34" charset="0"/>
              </a:rPr>
              <a:t>OLS Sınavı: </a:t>
            </a:r>
            <a:r>
              <a:rPr lang="tr-TR" sz="2000" dirty="0">
                <a:latin typeface="Arial" panose="020B0604020202020204" pitchFamily="34" charset="0"/>
                <a:cs typeface="Arial" panose="020B0604020202020204" pitchFamily="34" charset="0"/>
              </a:rPr>
              <a:t>Vizesini alan öğrencilerimize UİDPK tarafından yabancı dil seviyelerini ölçen OLS sınavı atanmaktadır. Öğrencilerimizden bu sınav sonucunda aldıkları notu UİDPK ile paylaşmaları istenmektedir. Hareketlilik sonrasında da bir tane olmak üzere öğrenciler toplam 2 OLS sınavına gireceklerdir. Sınav sonucu hibeli olma durumunuzu etkilememektedir.</a:t>
            </a:r>
          </a:p>
          <a:p>
            <a:pPr marL="457200" indent="-457200">
              <a:buClr>
                <a:srgbClr val="00B050"/>
              </a:buClr>
              <a:buFont typeface="+mj-lt"/>
              <a:buAutoNum type="arabicPeriod" startAt="7"/>
            </a:pPr>
            <a:endParaRPr lang="tr-TR" sz="2000" dirty="0">
              <a:latin typeface="Arial" panose="020B0604020202020204" pitchFamily="34" charset="0"/>
              <a:cs typeface="Arial" panose="020B0604020202020204" pitchFamily="34" charset="0"/>
            </a:endParaRPr>
          </a:p>
          <a:p>
            <a:pPr marL="457200" indent="-457200">
              <a:buClr>
                <a:srgbClr val="00B050"/>
              </a:buClr>
              <a:buFont typeface="+mj-lt"/>
              <a:buAutoNum type="arabicPeriod" startAt="7"/>
            </a:pPr>
            <a:endParaRPr lang="tr-TR" sz="2000"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A919D461-0C5A-4927-B28C-827F3BF8AC27}"/>
              </a:ext>
            </a:extLst>
          </p:cNvPr>
          <p:cNvSpPr txBox="1"/>
          <p:nvPr/>
        </p:nvSpPr>
        <p:spPr>
          <a:xfrm>
            <a:off x="2920754" y="315013"/>
            <a:ext cx="5948040" cy="400110"/>
          </a:xfrm>
          <a:prstGeom prst="rect">
            <a:avLst/>
          </a:prstGeom>
          <a:noFill/>
        </p:spPr>
        <p:txBody>
          <a:bodyPr wrap="square" rtlCol="0">
            <a:spAutoFit/>
          </a:bodyPr>
          <a:lstStyle/>
          <a:p>
            <a:r>
              <a:rPr lang="tr-TR" sz="2000" u="sng" dirty="0">
                <a:solidFill>
                  <a:schemeClr val="accent2">
                    <a:lumMod val="75000"/>
                  </a:schemeClr>
                </a:solidFill>
                <a:latin typeface="Arial" panose="020B0604020202020204" pitchFamily="34" charset="0"/>
                <a:cs typeface="Arial" panose="020B0604020202020204" pitchFamily="34" charset="0"/>
              </a:rPr>
              <a:t>ADIM 2: Gerekli Belgeleri Hazırlamak/Edinmek</a:t>
            </a:r>
          </a:p>
        </p:txBody>
      </p:sp>
    </p:spTree>
    <p:extLst>
      <p:ext uri="{BB962C8B-B14F-4D97-AF65-F5344CB8AC3E}">
        <p14:creationId xmlns:p14="http://schemas.microsoft.com/office/powerpoint/2010/main" val="356123640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n_Şablon" id="{BD6749EE-9008-44E4-869F-FC0E48C59E83}" vid="{D5C8C42B-9595-45F5-835D-5F1352AB12E5}"/>
    </a:ext>
  </a:extLst>
</a:theme>
</file>

<file path=ppt/theme/theme2.xml><?xml version="1.0" encoding="utf-8"?>
<a:theme xmlns:a="http://schemas.openxmlformats.org/drawingml/2006/main" name="1_Özel Tasarım">
  <a:themeElements>
    <a:clrScheme name="Kurumsal_Gri">
      <a:dk1>
        <a:srgbClr val="76777A"/>
      </a:dk1>
      <a:lt1>
        <a:srgbClr val="FFFFFF"/>
      </a:lt1>
      <a:dk2>
        <a:srgbClr val="76777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Son_Şablon</Template>
  <TotalTime>6147</TotalTime>
  <Words>2659</Words>
  <Application>Microsoft Office PowerPoint</Application>
  <PresentationFormat>Geniş ekran</PresentationFormat>
  <Paragraphs>145</Paragraphs>
  <Slides>26</Slides>
  <Notes>0</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26</vt:i4>
      </vt:variant>
    </vt:vector>
  </HeadingPairs>
  <TitlesOfParts>
    <vt:vector size="33" baseType="lpstr">
      <vt:lpstr>Arial</vt:lpstr>
      <vt:lpstr>Calibri</vt:lpstr>
      <vt:lpstr>Calibri Light</vt:lpstr>
      <vt:lpstr>Times New Roman</vt:lpstr>
      <vt:lpstr>Wingdings</vt:lpstr>
      <vt:lpstr>Office Teması</vt:lpstr>
      <vt:lpstr>1_Özel Tasarım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ULUSLARARASI İLİŞKİLER VE DEĞİŞİM PROGRAMLARI KOORDİNATÖRLÜĞÜ  uik.bakircay.edu.tr uidpk@bakircay.edu.tr </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Bahar TAŞAR</dc:creator>
  <cp:lastModifiedBy>İzmir Bakırçay Üniversitesi Uluslararası İlişkiler Koordinatörlüğü</cp:lastModifiedBy>
  <cp:revision>120</cp:revision>
  <cp:lastPrinted>2020-02-25T11:28:58Z</cp:lastPrinted>
  <dcterms:created xsi:type="dcterms:W3CDTF">2020-02-10T13:08:23Z</dcterms:created>
  <dcterms:modified xsi:type="dcterms:W3CDTF">2023-05-23T06:40:40Z</dcterms:modified>
</cp:coreProperties>
</file>