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02" r:id="rId3"/>
    <p:sldId id="330" r:id="rId4"/>
    <p:sldId id="318" r:id="rId5"/>
    <p:sldId id="259" r:id="rId6"/>
    <p:sldId id="260" r:id="rId7"/>
    <p:sldId id="261" r:id="rId8"/>
    <p:sldId id="262" r:id="rId9"/>
    <p:sldId id="320" r:id="rId10"/>
    <p:sldId id="321" r:id="rId11"/>
    <p:sldId id="331" r:id="rId12"/>
    <p:sldId id="332" r:id="rId13"/>
    <p:sldId id="333" r:id="rId14"/>
    <p:sldId id="334" r:id="rId15"/>
    <p:sldId id="335" r:id="rId16"/>
    <p:sldId id="322" r:id="rId17"/>
    <p:sldId id="324" r:id="rId18"/>
    <p:sldId id="329" r:id="rId19"/>
    <p:sldId id="26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73FF82C-8EF4-48C0-91B9-1AA65EAF853E}"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397830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3FF82C-8EF4-48C0-91B9-1AA65EAF853E}"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68959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3FF82C-8EF4-48C0-91B9-1AA65EAF853E}"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134288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73FF82C-8EF4-48C0-91B9-1AA65EAF853E}"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7442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73FF82C-8EF4-48C0-91B9-1AA65EAF853E}" type="datetimeFigureOut">
              <a:rPr lang="tr-TR" smtClean="0"/>
              <a:t>22.05.2023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49682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73FF82C-8EF4-48C0-91B9-1AA65EAF853E}"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157064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73FF82C-8EF4-48C0-91B9-1AA65EAF853E}" type="datetimeFigureOut">
              <a:rPr lang="tr-TR" smtClean="0"/>
              <a:t>22.05.2023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250723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73FF82C-8EF4-48C0-91B9-1AA65EAF853E}" type="datetimeFigureOut">
              <a:rPr lang="tr-TR" smtClean="0"/>
              <a:t>22.05.2023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18976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73FF82C-8EF4-48C0-91B9-1AA65EAF853E}" type="datetimeFigureOut">
              <a:rPr lang="tr-TR" smtClean="0"/>
              <a:t>22.05.2023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38673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3FF82C-8EF4-48C0-91B9-1AA65EAF853E}"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56753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73FF82C-8EF4-48C0-91B9-1AA65EAF853E}" type="datetimeFigureOut">
              <a:rPr lang="tr-TR" smtClean="0"/>
              <a:t>22.05.2023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556348-8310-4E54-A406-5FCBF9B49576}" type="slidenum">
              <a:rPr lang="tr-TR" smtClean="0"/>
              <a:t>‹#›</a:t>
            </a:fld>
            <a:endParaRPr lang="tr-TR"/>
          </a:p>
        </p:txBody>
      </p:sp>
    </p:spTree>
    <p:extLst>
      <p:ext uri="{BB962C8B-B14F-4D97-AF65-F5344CB8AC3E}">
        <p14:creationId xmlns:p14="http://schemas.microsoft.com/office/powerpoint/2010/main" val="28477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FF82C-8EF4-48C0-91B9-1AA65EAF853E}" type="datetimeFigureOut">
              <a:rPr lang="tr-TR" smtClean="0"/>
              <a:t>22.05.2023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56348-8310-4E54-A406-5FCBF9B49576}" type="slidenum">
              <a:rPr lang="tr-TR" smtClean="0"/>
              <a:t>‹#›</a:t>
            </a:fld>
            <a:endParaRPr lang="tr-TR"/>
          </a:p>
        </p:txBody>
      </p:sp>
    </p:spTree>
    <p:extLst>
      <p:ext uri="{BB962C8B-B14F-4D97-AF65-F5344CB8AC3E}">
        <p14:creationId xmlns:p14="http://schemas.microsoft.com/office/powerpoint/2010/main" val="323654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rasmus.itu.edu.tr/docs/librariesprovider209/Staj/2022-2023/03-1-%C4%B1%C4%B1-6-annex---he---learning-agreement-for-traineeships-2022.docx?sfvrsn=4"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erasmus.itu.edu.tr/docs/librariesprovider209/2022-2023/ols-s%C4%B1nav%C4%B1-rehberi.pdf?sfvrsn=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rasmus.itu.edu.tr/docs/librariesprovider209/Staj/2022-2023/03-1-%C4%B1%C4%B1-6-annex---he---learning-agreement-for-traineeships-2022.docx?sfvrsn=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www.bakircay.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8C839AC-82E7-4611-825B-E63472078F56}"/>
              </a:ext>
            </a:extLst>
          </p:cNvPr>
          <p:cNvSpPr/>
          <p:nvPr/>
        </p:nvSpPr>
        <p:spPr>
          <a:xfrm>
            <a:off x="774833" y="2624667"/>
            <a:ext cx="7594333" cy="1938992"/>
          </a:xfrm>
          <a:prstGeom prst="rect">
            <a:avLst/>
          </a:prstGeom>
        </p:spPr>
        <p:txBody>
          <a:bodyPr wrap="square">
            <a:spAutoFit/>
          </a:bodyPr>
          <a:lstStyle/>
          <a:p>
            <a:pPr algn="ctr"/>
            <a:r>
              <a:rPr lang="tr-TR" sz="4000" b="1" dirty="0">
                <a:solidFill>
                  <a:schemeClr val="accent5">
                    <a:lumMod val="75000"/>
                  </a:schemeClr>
                </a:solidFill>
              </a:rPr>
              <a:t>2022-2023- ERASMUS+ STAJ HAREKETLİLİĞİ ORYANTASYON SUNUMU</a:t>
            </a:r>
            <a:endParaRPr lang="tr-TR" sz="4000" b="1" dirty="0">
              <a:solidFill>
                <a:schemeClr val="accent5">
                  <a:lumMod val="75000"/>
                </a:schemeClr>
              </a:solidFill>
              <a:latin typeface="Calibri" panose="020F0502020204030204" pitchFamily="34" charset="0"/>
            </a:endParaRPr>
          </a:p>
        </p:txBody>
      </p:sp>
      <p:pic>
        <p:nvPicPr>
          <p:cNvPr id="1026" name="Resim 3">
            <a:extLst>
              <a:ext uri="{FF2B5EF4-FFF2-40B4-BE49-F238E27FC236}">
                <a16:creationId xmlns:a16="http://schemas.microsoft.com/office/drawing/2014/main" id="{9E0BF902-B62C-4937-9D82-7344338EB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55" y="1109931"/>
            <a:ext cx="1844603" cy="103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Image result for ulusal ajans logo">
            <a:extLst>
              <a:ext uri="{FF2B5EF4-FFF2-40B4-BE49-F238E27FC236}">
                <a16:creationId xmlns:a16="http://schemas.microsoft.com/office/drawing/2014/main" id="{AFEC44AA-4FEE-4006-B8AA-DD2923D7F4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668" y="1214651"/>
            <a:ext cx="1844603" cy="934791"/>
          </a:xfrm>
          <a:prstGeom prst="rect">
            <a:avLst/>
          </a:prstGeom>
          <a:noFill/>
          <a:ln>
            <a:noFill/>
          </a:ln>
        </p:spPr>
      </p:pic>
      <p:pic>
        <p:nvPicPr>
          <p:cNvPr id="6" name="Resim 5">
            <a:extLst>
              <a:ext uri="{FF2B5EF4-FFF2-40B4-BE49-F238E27FC236}">
                <a16:creationId xmlns:a16="http://schemas.microsoft.com/office/drawing/2014/main" id="{D5BAB463-08D8-4532-9254-B9A61887E18E}"/>
              </a:ext>
            </a:extLst>
          </p:cNvPr>
          <p:cNvPicPr/>
          <p:nvPr/>
        </p:nvPicPr>
        <p:blipFill>
          <a:blip r:embed="rId4">
            <a:extLst>
              <a:ext uri="{28A0092B-C50C-407E-A947-70E740481C1C}">
                <a14:useLocalDpi xmlns:a14="http://schemas.microsoft.com/office/drawing/2010/main" val="0"/>
              </a:ext>
            </a:extLst>
          </a:blip>
          <a:stretch>
            <a:fillRect/>
          </a:stretch>
        </p:blipFill>
        <p:spPr>
          <a:xfrm>
            <a:off x="2664143" y="1217253"/>
            <a:ext cx="2916555" cy="824865"/>
          </a:xfrm>
          <a:prstGeom prst="rect">
            <a:avLst/>
          </a:prstGeom>
        </p:spPr>
      </p:pic>
      <p:sp>
        <p:nvSpPr>
          <p:cNvPr id="7" name="Dikdörtgen 6">
            <a:extLst>
              <a:ext uri="{FF2B5EF4-FFF2-40B4-BE49-F238E27FC236}">
                <a16:creationId xmlns:a16="http://schemas.microsoft.com/office/drawing/2014/main" id="{5516D49D-3398-4991-A121-5DC67C4CE70B}"/>
              </a:ext>
            </a:extLst>
          </p:cNvPr>
          <p:cNvSpPr/>
          <p:nvPr/>
        </p:nvSpPr>
        <p:spPr>
          <a:xfrm>
            <a:off x="1185755" y="2234641"/>
            <a:ext cx="6336858" cy="304827"/>
          </a:xfrm>
          <a:prstGeom prst="rect">
            <a:avLst/>
          </a:prstGeom>
        </p:spPr>
        <p:txBody>
          <a:bodyPr wrap="square">
            <a:spAutoFit/>
          </a:bodyPr>
          <a:lstStyle/>
          <a:p>
            <a:pPr algn="ctr">
              <a:lnSpc>
                <a:spcPct val="107000"/>
              </a:lnSpc>
              <a:spcAft>
                <a:spcPts val="600"/>
              </a:spcAft>
            </a:pPr>
            <a:r>
              <a:rPr lang="tr-TR" sz="13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ULUSLARARASI İLİŞKİLER VE DEĞİŞİM PROGRAMLARI KOORDİNATÖRLÜĞÜ</a:t>
            </a:r>
            <a:endParaRPr lang="tr-TR" sz="788"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id="{D8090906-890C-417A-AF21-CC352D4ADC3C}"/>
              </a:ext>
            </a:extLst>
          </p:cNvPr>
          <p:cNvPicPr/>
          <p:nvPr/>
        </p:nvPicPr>
        <p:blipFill rotWithShape="1">
          <a:blip r:embed="rId5">
            <a:extLst>
              <a:ext uri="{28A0092B-C50C-407E-A947-70E740481C1C}">
                <a14:useLocalDpi xmlns:a14="http://schemas.microsoft.com/office/drawing/2010/main" val="0"/>
              </a:ext>
            </a:extLst>
          </a:blip>
          <a:srcRect t="32538"/>
          <a:stretch/>
        </p:blipFill>
        <p:spPr bwMode="auto">
          <a:xfrm>
            <a:off x="33866" y="4708559"/>
            <a:ext cx="9144000" cy="16356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0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1D7129B-5E46-F1E1-BF8C-4E31C0E1AAB7}"/>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İçerik Yer Tutucusu 2">
            <a:extLst>
              <a:ext uri="{FF2B5EF4-FFF2-40B4-BE49-F238E27FC236}">
                <a16:creationId xmlns:a16="http://schemas.microsoft.com/office/drawing/2014/main" id="{B4152029-D75F-BD22-90A5-C9F3DF439553}"/>
              </a:ext>
            </a:extLst>
          </p:cNvPr>
          <p:cNvSpPr>
            <a:spLocks noGrp="1"/>
          </p:cNvSpPr>
          <p:nvPr>
            <p:ph idx="1"/>
          </p:nvPr>
        </p:nvSpPr>
        <p:spPr>
          <a:xfrm>
            <a:off x="3707904" y="1343973"/>
            <a:ext cx="5256584" cy="4821331"/>
          </a:xfrm>
        </p:spPr>
        <p:txBody>
          <a:bodyPr>
            <a:normAutofit fontScale="70000" lnSpcReduction="20000"/>
          </a:bodyPr>
          <a:lstStyle/>
          <a:p>
            <a:pPr marL="0" indent="0">
              <a:buNone/>
            </a:pPr>
            <a:r>
              <a:rPr lang="tr-TR" b="1" i="0" dirty="0">
                <a:solidFill>
                  <a:srgbClr val="000000"/>
                </a:solidFill>
                <a:effectLst/>
                <a:latin typeface="Source Sans Pro" panose="020B0503030403020204" pitchFamily="34" charset="0"/>
              </a:rPr>
              <a:t>1) Kabul belgesi (staj bitiş tarihi en geç 31 Ekim 2023)</a:t>
            </a:r>
            <a:br>
              <a:rPr lang="tr-TR" b="1" i="0" dirty="0">
                <a:solidFill>
                  <a:srgbClr val="000000"/>
                </a:solidFill>
                <a:effectLst/>
                <a:latin typeface="Source Sans Pro" panose="020B0503030403020204" pitchFamily="34" charset="0"/>
              </a:rPr>
            </a:br>
            <a:r>
              <a:rPr lang="tr-TR" b="1" i="0" dirty="0">
                <a:solidFill>
                  <a:srgbClr val="000000"/>
                </a:solidFill>
                <a:effectLst/>
                <a:latin typeface="Source Sans Pro" panose="020B0503030403020204" pitchFamily="34" charset="0"/>
              </a:rPr>
              <a:t>2) </a:t>
            </a:r>
            <a:r>
              <a:rPr lang="tr-TR" b="1" i="0" u="none" strike="noStrike" dirty="0">
                <a:solidFill>
                  <a:srgbClr val="337AB7"/>
                </a:solidFill>
                <a:effectLst/>
                <a:latin typeface="Source Sans Pro" panose="020B0503030403020204" pitchFamily="34" charset="0"/>
                <a:hlinkClick r:id="rId3" tooltip="Learning Agreement for Traineeship (staj için öğrenim sözleşmesi)"/>
              </a:rPr>
              <a:t>Learning </a:t>
            </a:r>
            <a:r>
              <a:rPr lang="tr-TR" b="1" i="0" u="none" strike="noStrike" dirty="0" err="1">
                <a:solidFill>
                  <a:srgbClr val="337AB7"/>
                </a:solidFill>
                <a:effectLst/>
                <a:latin typeface="Source Sans Pro" panose="020B0503030403020204" pitchFamily="34" charset="0"/>
                <a:hlinkClick r:id="rId3" tooltip="Learning Agreement for Traineeship (staj için öğrenim sözleşmesi)"/>
              </a:rPr>
              <a:t>Agreement</a:t>
            </a:r>
            <a:r>
              <a:rPr lang="tr-TR" b="1" i="0" u="none" strike="noStrike" dirty="0">
                <a:solidFill>
                  <a:srgbClr val="337AB7"/>
                </a:solidFill>
                <a:effectLst/>
                <a:latin typeface="Source Sans Pro" panose="020B0503030403020204" pitchFamily="34" charset="0"/>
                <a:hlinkClick r:id="rId3" tooltip="Learning Agreement for Traineeship (staj için öğrenim sözleşmesi)"/>
              </a:rPr>
              <a:t> </a:t>
            </a:r>
            <a:r>
              <a:rPr lang="tr-TR" b="1" i="0" u="none" strike="noStrike" dirty="0" err="1">
                <a:solidFill>
                  <a:srgbClr val="337AB7"/>
                </a:solidFill>
                <a:effectLst/>
                <a:latin typeface="Source Sans Pro" panose="020B0503030403020204" pitchFamily="34" charset="0"/>
                <a:hlinkClick r:id="rId3" tooltip="Learning Agreement for Traineeship (staj için öğrenim sözleşmesi)"/>
              </a:rPr>
              <a:t>for</a:t>
            </a:r>
            <a:r>
              <a:rPr lang="tr-TR" b="1" i="0" u="none" strike="noStrike" dirty="0">
                <a:solidFill>
                  <a:srgbClr val="337AB7"/>
                </a:solidFill>
                <a:effectLst/>
                <a:latin typeface="Source Sans Pro" panose="020B0503030403020204" pitchFamily="34" charset="0"/>
                <a:hlinkClick r:id="rId3" tooltip="Learning Agreement for Traineeship (staj için öğrenim sözleşmesi)"/>
              </a:rPr>
              <a:t> </a:t>
            </a:r>
            <a:r>
              <a:rPr lang="tr-TR" b="1" i="0" u="none" strike="noStrike" dirty="0" err="1">
                <a:solidFill>
                  <a:srgbClr val="337AB7"/>
                </a:solidFill>
                <a:effectLst/>
                <a:latin typeface="Source Sans Pro" panose="020B0503030403020204" pitchFamily="34" charset="0"/>
                <a:hlinkClick r:id="rId3" tooltip="Learning Agreement for Traineeship (staj için öğrenim sözleşmesi)"/>
              </a:rPr>
              <a:t>Traineeship</a:t>
            </a:r>
            <a:r>
              <a:rPr lang="tr-TR" b="1" i="0" u="none" strike="noStrike" dirty="0">
                <a:solidFill>
                  <a:srgbClr val="337AB7"/>
                </a:solidFill>
                <a:effectLst/>
                <a:latin typeface="Source Sans Pro" panose="020B0503030403020204" pitchFamily="34" charset="0"/>
                <a:hlinkClick r:id="rId3" tooltip="Learning Agreement for Traineeship (staj için öğrenim sözleşmesi)"/>
              </a:rPr>
              <a:t> (staj için öğrenim sözleşmesi)</a:t>
            </a:r>
            <a:br>
              <a:rPr lang="tr-TR" b="1" i="0" dirty="0">
                <a:solidFill>
                  <a:srgbClr val="000000"/>
                </a:solidFill>
                <a:effectLst/>
                <a:latin typeface="Source Sans Pro" panose="020B0503030403020204" pitchFamily="34" charset="0"/>
              </a:rPr>
            </a:br>
            <a:r>
              <a:rPr lang="tr-TR" b="1" i="0" dirty="0">
                <a:solidFill>
                  <a:srgbClr val="000000"/>
                </a:solidFill>
                <a:effectLst/>
                <a:latin typeface="Source Sans Pro" panose="020B0503030403020204" pitchFamily="34" charset="0"/>
              </a:rPr>
              <a:t>3) </a:t>
            </a:r>
            <a:r>
              <a:rPr lang="tr-TR" b="1" i="0" u="none" strike="noStrike" dirty="0">
                <a:solidFill>
                  <a:srgbClr val="337AB7"/>
                </a:solidFill>
                <a:effectLst/>
                <a:latin typeface="Source Sans Pro" panose="020B0503030403020204" pitchFamily="34" charset="0"/>
                <a:hlinkClick r:id="rId4"/>
              </a:rPr>
              <a:t>OLS (Online Language </a:t>
            </a:r>
            <a:r>
              <a:rPr lang="tr-TR" b="1" i="0" u="none" strike="noStrike" dirty="0" err="1">
                <a:solidFill>
                  <a:srgbClr val="337AB7"/>
                </a:solidFill>
                <a:effectLst/>
                <a:latin typeface="Source Sans Pro" panose="020B0503030403020204" pitchFamily="34" charset="0"/>
                <a:hlinkClick r:id="rId4"/>
              </a:rPr>
              <a:t>Support</a:t>
            </a:r>
            <a:r>
              <a:rPr lang="tr-TR" b="1" i="0" u="none" strike="noStrike" dirty="0">
                <a:solidFill>
                  <a:srgbClr val="337AB7"/>
                </a:solidFill>
                <a:effectLst/>
                <a:latin typeface="Source Sans Pro" panose="020B0503030403020204" pitchFamily="34" charset="0"/>
                <a:hlinkClick r:id="rId4"/>
              </a:rPr>
              <a:t>) Sınavı Sonucu</a:t>
            </a:r>
            <a:br>
              <a:rPr lang="tr-TR" b="1" i="0" dirty="0">
                <a:solidFill>
                  <a:srgbClr val="000000"/>
                </a:solidFill>
                <a:effectLst/>
                <a:latin typeface="Source Sans Pro" panose="020B0503030403020204" pitchFamily="34" charset="0"/>
              </a:rPr>
            </a:br>
            <a:r>
              <a:rPr lang="tr-TR" b="1" i="0" dirty="0">
                <a:solidFill>
                  <a:srgbClr val="000000"/>
                </a:solidFill>
                <a:effectLst/>
                <a:latin typeface="Source Sans Pro" panose="020B0503030403020204" pitchFamily="34" charset="0"/>
              </a:rPr>
              <a:t>4) Sorumluluk Sigortası, seyahat sağlık sigortası ve kaza sigortası</a:t>
            </a:r>
            <a:br>
              <a:rPr lang="tr-TR" dirty="0"/>
            </a:br>
            <a:r>
              <a:rPr lang="tr-TR" b="1" i="0" dirty="0">
                <a:solidFill>
                  <a:srgbClr val="000000"/>
                </a:solidFill>
                <a:effectLst/>
                <a:latin typeface="Source Sans Pro" panose="020B0503030403020204" pitchFamily="34" charset="0"/>
              </a:rPr>
              <a:t>5) Vakıflar Bankası Menemen Şubesi’nde açılmış EURO hesap numarasını belirten hesap cüzdanı. </a:t>
            </a:r>
            <a:br>
              <a:rPr lang="tr-TR" dirty="0"/>
            </a:br>
            <a:r>
              <a:rPr lang="tr-TR" b="1" i="0" dirty="0">
                <a:solidFill>
                  <a:srgbClr val="000000"/>
                </a:solidFill>
                <a:effectLst/>
                <a:latin typeface="Source Sans Pro" panose="020B0503030403020204" pitchFamily="34" charset="0"/>
              </a:rPr>
              <a:t>7) Vize ve </a:t>
            </a:r>
            <a:r>
              <a:rPr lang="tr-TR" b="1" dirty="0">
                <a:solidFill>
                  <a:srgbClr val="000000"/>
                </a:solidFill>
                <a:latin typeface="Source Sans Pro" panose="020B0503030403020204" pitchFamily="34" charset="0"/>
              </a:rPr>
              <a:t>Pasaport Fotokopisi</a:t>
            </a:r>
          </a:p>
          <a:p>
            <a:pPr marL="0" indent="0">
              <a:buNone/>
            </a:pPr>
            <a:r>
              <a:rPr lang="tr-TR" b="1" i="0" dirty="0">
                <a:solidFill>
                  <a:srgbClr val="000000"/>
                </a:solidFill>
                <a:effectLst/>
                <a:latin typeface="Source Sans Pro" panose="020B0503030403020204" pitchFamily="34" charset="0"/>
              </a:rPr>
              <a:t>8)Hibe Sözleşmesi. </a:t>
            </a:r>
            <a:r>
              <a:rPr lang="tr-TR" b="0" i="0" dirty="0">
                <a:solidFill>
                  <a:srgbClr val="000000"/>
                </a:solidFill>
                <a:effectLst/>
                <a:latin typeface="Source Sans Pro" panose="020B0503030403020204" pitchFamily="34" charset="0"/>
              </a:rPr>
              <a:t>Tüm belgelerinizi sisteme yükledikten sonra ofisimize gelerek hibe sözleşmenizi imzalayabilirsiniz. </a:t>
            </a:r>
            <a:br>
              <a:rPr lang="tr-TR" dirty="0"/>
            </a:br>
            <a:r>
              <a:rPr lang="tr-TR" b="1" dirty="0">
                <a:solidFill>
                  <a:srgbClr val="000000"/>
                </a:solidFill>
                <a:latin typeface="Source Sans Pro" panose="020B0503030403020204" pitchFamily="34" charset="0"/>
              </a:rPr>
              <a:t>9</a:t>
            </a:r>
            <a:r>
              <a:rPr lang="tr-TR" b="1" i="0" dirty="0">
                <a:solidFill>
                  <a:srgbClr val="000000"/>
                </a:solidFill>
                <a:effectLst/>
                <a:latin typeface="Source Sans Pro" panose="020B0503030403020204" pitchFamily="34" charset="0"/>
              </a:rPr>
              <a:t>) Fakülte / Enstitü izni (varsa)</a:t>
            </a:r>
          </a:p>
          <a:p>
            <a:pPr marL="0" indent="0">
              <a:buNone/>
            </a:pPr>
            <a:r>
              <a:rPr lang="tr-TR" b="1" dirty="0">
                <a:solidFill>
                  <a:srgbClr val="000000"/>
                </a:solidFill>
                <a:latin typeface="Source Sans Pro" panose="020B0503030403020204" pitchFamily="34" charset="0"/>
              </a:rPr>
              <a:t>10</a:t>
            </a:r>
            <a:r>
              <a:rPr lang="tr-TR" b="1" i="0" dirty="0">
                <a:solidFill>
                  <a:srgbClr val="000000"/>
                </a:solidFill>
                <a:effectLst/>
                <a:latin typeface="Source Sans Pro" panose="020B0503030403020204" pitchFamily="34" charset="0"/>
              </a:rPr>
              <a:t>) </a:t>
            </a:r>
            <a:r>
              <a:rPr lang="tr-TR" b="1" i="0" dirty="0" err="1">
                <a:solidFill>
                  <a:srgbClr val="000000"/>
                </a:solidFill>
                <a:effectLst/>
                <a:latin typeface="Source Sans Pro" panose="020B0503030403020204" pitchFamily="34" charset="0"/>
              </a:rPr>
              <a:t>Check</a:t>
            </a:r>
            <a:r>
              <a:rPr lang="tr-TR" b="1" i="0" dirty="0">
                <a:solidFill>
                  <a:srgbClr val="000000"/>
                </a:solidFill>
                <a:effectLst/>
                <a:latin typeface="Source Sans Pro" panose="020B0503030403020204" pitchFamily="34" charset="0"/>
              </a:rPr>
              <a:t> </a:t>
            </a:r>
            <a:r>
              <a:rPr lang="tr-TR" b="1" i="0" dirty="0" err="1">
                <a:solidFill>
                  <a:srgbClr val="000000"/>
                </a:solidFill>
                <a:effectLst/>
                <a:latin typeface="Source Sans Pro" panose="020B0503030403020204" pitchFamily="34" charset="0"/>
              </a:rPr>
              <a:t>List</a:t>
            </a:r>
            <a:r>
              <a:rPr lang="tr-TR" b="1" i="0" dirty="0">
                <a:solidFill>
                  <a:srgbClr val="000000"/>
                </a:solidFill>
                <a:effectLst/>
                <a:latin typeface="Source Sans Pro" panose="020B0503030403020204" pitchFamily="34" charset="0"/>
              </a:rPr>
              <a:t> Listesi </a:t>
            </a:r>
          </a:p>
          <a:p>
            <a:pPr marL="514350" indent="-514350">
              <a:buAutoNum type="arabicParenR"/>
            </a:pPr>
            <a:endParaRPr lang="tr-TR" dirty="0"/>
          </a:p>
        </p:txBody>
      </p:sp>
      <p:sp>
        <p:nvSpPr>
          <p:cNvPr id="6" name="Başlık 1">
            <a:extLst>
              <a:ext uri="{FF2B5EF4-FFF2-40B4-BE49-F238E27FC236}">
                <a16:creationId xmlns:a16="http://schemas.microsoft.com/office/drawing/2014/main" id="{5C3CBE29-54E5-62C6-E5AC-08A4A289B913}"/>
              </a:ext>
            </a:extLst>
          </p:cNvPr>
          <p:cNvSpPr>
            <a:spLocks noGrp="1"/>
          </p:cNvSpPr>
          <p:nvPr>
            <p:ph type="title"/>
          </p:nvPr>
        </p:nvSpPr>
        <p:spPr>
          <a:xfrm>
            <a:off x="628650" y="269898"/>
            <a:ext cx="7886700" cy="994172"/>
          </a:xfrm>
        </p:spPr>
        <p:txBody>
          <a:bodyPr>
            <a:normAutofit fontScale="90000"/>
          </a:bodyPr>
          <a:lstStyle/>
          <a:p>
            <a:r>
              <a:rPr lang="tr-TR" b="1" i="0" dirty="0">
                <a:solidFill>
                  <a:schemeClr val="accent5"/>
                </a:solidFill>
                <a:effectLst/>
                <a:latin typeface="Source Sans Pro" panose="020B0604020202020204" pitchFamily="34" charset="0"/>
              </a:rPr>
              <a:t>HAREKETLİLİK ÖNCESİ YAPILMASI GEREKENLER</a:t>
            </a:r>
            <a:endParaRPr lang="tr-TR" dirty="0">
              <a:solidFill>
                <a:schemeClr val="accent5"/>
              </a:solidFill>
            </a:endParaRPr>
          </a:p>
        </p:txBody>
      </p:sp>
      <p:pic>
        <p:nvPicPr>
          <p:cNvPr id="11" name="Resim 10">
            <a:extLst>
              <a:ext uri="{FF2B5EF4-FFF2-40B4-BE49-F238E27FC236}">
                <a16:creationId xmlns:a16="http://schemas.microsoft.com/office/drawing/2014/main" id="{976C9E55-4DFD-CD38-C1CB-5CA96AAC0F55}"/>
              </a:ext>
            </a:extLst>
          </p:cNvPr>
          <p:cNvPicPr>
            <a:picLocks noChangeAspect="1"/>
          </p:cNvPicPr>
          <p:nvPr/>
        </p:nvPicPr>
        <p:blipFill>
          <a:blip r:embed="rId5"/>
          <a:stretch>
            <a:fillRect/>
          </a:stretch>
        </p:blipFill>
        <p:spPr>
          <a:xfrm>
            <a:off x="628650" y="1469826"/>
            <a:ext cx="2833463" cy="4119414"/>
          </a:xfrm>
          <a:prstGeom prst="rect">
            <a:avLst/>
          </a:prstGeom>
        </p:spPr>
      </p:pic>
    </p:spTree>
    <p:extLst>
      <p:ext uri="{BB962C8B-B14F-4D97-AF65-F5344CB8AC3E}">
        <p14:creationId xmlns:p14="http://schemas.microsoft.com/office/powerpoint/2010/main" val="132820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Metin kutusu 2">
            <a:extLst>
              <a:ext uri="{FF2B5EF4-FFF2-40B4-BE49-F238E27FC236}">
                <a16:creationId xmlns:a16="http://schemas.microsoft.com/office/drawing/2014/main" id="{649FB9B8-5007-B1AD-42D1-6C97844C6B64}"/>
              </a:ext>
            </a:extLst>
          </p:cNvPr>
          <p:cNvSpPr txBox="1"/>
          <p:nvPr/>
        </p:nvSpPr>
        <p:spPr>
          <a:xfrm>
            <a:off x="3697158" y="1028343"/>
            <a:ext cx="5267330" cy="5078313"/>
          </a:xfrm>
          <a:prstGeom prst="rect">
            <a:avLst/>
          </a:prstGeom>
          <a:noFill/>
        </p:spPr>
        <p:txBody>
          <a:bodyPr wrap="square">
            <a:spAutoFit/>
          </a:bodyPr>
          <a:lstStyle/>
          <a:p>
            <a:endParaRPr lang="tr-TR" dirty="0"/>
          </a:p>
          <a:p>
            <a:r>
              <a:rPr lang="tr-TR" dirty="0"/>
              <a:t> Enstitü/Fakülte/Yüksekokul Öğrencisi (Adı/Soyadı) </a:t>
            </a:r>
          </a:p>
          <a:p>
            <a:r>
              <a:rPr lang="tr-TR" dirty="0"/>
              <a:t> Erasmus+ Değişim Programı kapsamında staj faaliyeti gerçekleştirileceği </a:t>
            </a:r>
          </a:p>
          <a:p>
            <a:r>
              <a:rPr lang="tr-TR" dirty="0"/>
              <a:t> Staj kapsamında yürütülecek görevler (Belli ise departman adı) </a:t>
            </a:r>
          </a:p>
          <a:p>
            <a:r>
              <a:rPr lang="tr-TR" dirty="0"/>
              <a:t> Staj Başlangıç ve Bitiş Tarihleri (net tarih aralığı: </a:t>
            </a:r>
            <a:r>
              <a:rPr lang="tr-TR" dirty="0" err="1"/>
              <a:t>gg</a:t>
            </a:r>
            <a:r>
              <a:rPr lang="tr-TR" dirty="0"/>
              <a:t>/</a:t>
            </a:r>
            <a:r>
              <a:rPr lang="tr-TR" dirty="0" err="1"/>
              <a:t>aa</a:t>
            </a:r>
            <a:r>
              <a:rPr lang="tr-TR" dirty="0"/>
              <a:t>/</a:t>
            </a:r>
            <a:r>
              <a:rPr lang="tr-TR" dirty="0" err="1"/>
              <a:t>yyyy</a:t>
            </a:r>
            <a:r>
              <a:rPr lang="tr-TR" dirty="0"/>
              <a:t>  –</a:t>
            </a:r>
            <a:r>
              <a:rPr lang="tr-TR" dirty="0" err="1"/>
              <a:t>gg</a:t>
            </a:r>
            <a:r>
              <a:rPr lang="tr-TR" dirty="0"/>
              <a:t>/</a:t>
            </a:r>
            <a:r>
              <a:rPr lang="tr-TR" dirty="0" err="1"/>
              <a:t>aa</a:t>
            </a:r>
            <a:r>
              <a:rPr lang="tr-TR" dirty="0"/>
              <a:t>/</a:t>
            </a:r>
            <a:r>
              <a:rPr lang="tr-TR" dirty="0" err="1"/>
              <a:t>yyyy</a:t>
            </a:r>
            <a:r>
              <a:rPr lang="tr-TR" dirty="0"/>
              <a:t> ) </a:t>
            </a:r>
          </a:p>
          <a:p>
            <a:r>
              <a:rPr lang="tr-TR" dirty="0"/>
              <a:t> Kuruluşun İmza ve Mührü Bulunmalıdır. </a:t>
            </a:r>
          </a:p>
          <a:p>
            <a:r>
              <a:rPr lang="tr-TR" dirty="0"/>
              <a:t> Staj Kabul Mektubu Dış İlişkiler Koordinatörlüğü’ne Enstitü/Fakülte/Bölüm onay yazısı ile teslim edilmelidir. </a:t>
            </a:r>
          </a:p>
          <a:p>
            <a:endParaRPr lang="tr-TR" dirty="0"/>
          </a:p>
          <a:p>
            <a:r>
              <a:rPr lang="tr-TR" dirty="0"/>
              <a:t>*** Süreç içinde staj yapacağınız kurum ya da stajınızı gerçekleştireceğiniz tarih aralığı değişirse; buna uygun olarak edinmiş olduğunuz en güncel staj davet mektubunuzu kontrol edilip onaylanmak üzere Koordinatörlüğümüze iletmeniz gerekmektedir.</a:t>
            </a:r>
          </a:p>
        </p:txBody>
      </p:sp>
      <p:sp>
        <p:nvSpPr>
          <p:cNvPr id="5" name="Başlık 1">
            <a:extLst>
              <a:ext uri="{FF2B5EF4-FFF2-40B4-BE49-F238E27FC236}">
                <a16:creationId xmlns:a16="http://schemas.microsoft.com/office/drawing/2014/main" id="{73F0A64D-AD62-F021-B106-3CE1560307A9}"/>
              </a:ext>
            </a:extLst>
          </p:cNvPr>
          <p:cNvSpPr>
            <a:spLocks noGrp="1"/>
          </p:cNvSpPr>
          <p:nvPr>
            <p:ph type="title"/>
          </p:nvPr>
        </p:nvSpPr>
        <p:spPr>
          <a:xfrm>
            <a:off x="628650" y="269898"/>
            <a:ext cx="7886700" cy="994172"/>
          </a:xfrm>
        </p:spPr>
        <p:txBody>
          <a:bodyPr>
            <a:normAutofit/>
          </a:bodyPr>
          <a:lstStyle/>
          <a:p>
            <a:pPr algn="ctr"/>
            <a:r>
              <a:rPr lang="tr-TR" b="1" dirty="0">
                <a:solidFill>
                  <a:schemeClr val="accent5">
                    <a:lumMod val="75000"/>
                  </a:schemeClr>
                </a:solidFill>
              </a:rPr>
              <a:t>ERASMUS+ STAJ KABUL BELGESİ</a:t>
            </a:r>
          </a:p>
        </p:txBody>
      </p:sp>
      <p:pic>
        <p:nvPicPr>
          <p:cNvPr id="7" name="Resim 6">
            <a:extLst>
              <a:ext uri="{FF2B5EF4-FFF2-40B4-BE49-F238E27FC236}">
                <a16:creationId xmlns:a16="http://schemas.microsoft.com/office/drawing/2014/main" id="{98179425-A297-7D80-5171-995EEF5083AE}"/>
              </a:ext>
            </a:extLst>
          </p:cNvPr>
          <p:cNvPicPr>
            <a:picLocks noChangeAspect="1"/>
          </p:cNvPicPr>
          <p:nvPr/>
        </p:nvPicPr>
        <p:blipFill>
          <a:blip r:embed="rId3"/>
          <a:stretch>
            <a:fillRect/>
          </a:stretch>
        </p:blipFill>
        <p:spPr>
          <a:xfrm>
            <a:off x="312781" y="1264070"/>
            <a:ext cx="3384377" cy="4842586"/>
          </a:xfrm>
          <a:prstGeom prst="rect">
            <a:avLst/>
          </a:prstGeom>
        </p:spPr>
      </p:pic>
    </p:spTree>
    <p:extLst>
      <p:ext uri="{BB962C8B-B14F-4D97-AF65-F5344CB8AC3E}">
        <p14:creationId xmlns:p14="http://schemas.microsoft.com/office/powerpoint/2010/main" val="70186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2" name="Başlık 1">
            <a:extLst>
              <a:ext uri="{FF2B5EF4-FFF2-40B4-BE49-F238E27FC236}">
                <a16:creationId xmlns:a16="http://schemas.microsoft.com/office/drawing/2014/main" id="{4F91A5F2-C82E-55DD-78DC-EDD97232D572}"/>
              </a:ext>
            </a:extLst>
          </p:cNvPr>
          <p:cNvSpPr>
            <a:spLocks noGrp="1"/>
          </p:cNvSpPr>
          <p:nvPr>
            <p:ph type="title"/>
          </p:nvPr>
        </p:nvSpPr>
        <p:spPr>
          <a:xfrm>
            <a:off x="179512" y="269898"/>
            <a:ext cx="8856984" cy="994172"/>
          </a:xfrm>
        </p:spPr>
        <p:txBody>
          <a:bodyPr>
            <a:noAutofit/>
          </a:bodyPr>
          <a:lstStyle/>
          <a:p>
            <a:pPr algn="ctr"/>
            <a:r>
              <a:rPr lang="tr-TR" sz="3200" b="1" dirty="0">
                <a:solidFill>
                  <a:schemeClr val="accent5">
                    <a:lumMod val="75000"/>
                  </a:schemeClr>
                </a:solidFill>
              </a:rPr>
              <a:t>ERASMUS+ </a:t>
            </a:r>
            <a:r>
              <a:rPr lang="en-US" sz="3200" b="1" i="0" u="sng" dirty="0">
                <a:solidFill>
                  <a:schemeClr val="accent5">
                    <a:lumMod val="75000"/>
                  </a:schemeClr>
                </a:solidFill>
                <a:effectLst/>
                <a:latin typeface="Source Sans Pro" panose="020B0503030403020204" pitchFamily="34" charset="0"/>
              </a:rPr>
              <a:t>STAJ ÖĞRENIM SÖZLEŞMESI (LEARNING AGREEMENT FOR TRAINEESHIP)</a:t>
            </a:r>
            <a:endParaRPr lang="tr-TR" sz="3200" b="1" dirty="0">
              <a:solidFill>
                <a:schemeClr val="accent5">
                  <a:lumMod val="75000"/>
                </a:schemeClr>
              </a:solidFill>
            </a:endParaRPr>
          </a:p>
        </p:txBody>
      </p:sp>
      <p:sp>
        <p:nvSpPr>
          <p:cNvPr id="5" name="Metin kutusu 4">
            <a:extLst>
              <a:ext uri="{FF2B5EF4-FFF2-40B4-BE49-F238E27FC236}">
                <a16:creationId xmlns:a16="http://schemas.microsoft.com/office/drawing/2014/main" id="{B2B943E7-D7F0-C9ED-3D19-FEC7770698F4}"/>
              </a:ext>
            </a:extLst>
          </p:cNvPr>
          <p:cNvSpPr txBox="1"/>
          <p:nvPr/>
        </p:nvSpPr>
        <p:spPr>
          <a:xfrm>
            <a:off x="3930612" y="1264070"/>
            <a:ext cx="5040560" cy="4801314"/>
          </a:xfrm>
          <a:prstGeom prst="rect">
            <a:avLst/>
          </a:prstGeom>
          <a:noFill/>
        </p:spPr>
        <p:txBody>
          <a:bodyPr wrap="square">
            <a:spAutoFit/>
          </a:bodyPr>
          <a:lstStyle/>
          <a:p>
            <a:pPr marL="285750" indent="-285750">
              <a:buFont typeface="Wingdings" panose="05000000000000000000" pitchFamily="2" charset="2"/>
              <a:buChar char="v"/>
            </a:pPr>
            <a:r>
              <a:rPr lang="tr-TR" b="0" i="0" dirty="0">
                <a:solidFill>
                  <a:srgbClr val="000000"/>
                </a:solidFill>
                <a:effectLst/>
                <a:latin typeface="Source Sans Pro" panose="020B0503030403020204" pitchFamily="34" charset="0"/>
              </a:rPr>
              <a:t>Erasmus kapsamında hibeli ya da </a:t>
            </a:r>
            <a:r>
              <a:rPr lang="tr-TR" b="0" i="0" dirty="0" err="1">
                <a:solidFill>
                  <a:srgbClr val="000000"/>
                </a:solidFill>
                <a:effectLst/>
                <a:latin typeface="Source Sans Pro" panose="020B0503030403020204" pitchFamily="34" charset="0"/>
              </a:rPr>
              <a:t>hibesiz</a:t>
            </a:r>
            <a:r>
              <a:rPr lang="tr-TR" b="0" i="0" dirty="0">
                <a:solidFill>
                  <a:srgbClr val="000000"/>
                </a:solidFill>
                <a:effectLst/>
                <a:latin typeface="Source Sans Pro" panose="020B0503030403020204" pitchFamily="34" charset="0"/>
              </a:rPr>
              <a:t> hareketlilik gerçekleştirmek isteyen tüm öğrenciler </a:t>
            </a:r>
            <a:r>
              <a:rPr lang="tr-TR" b="0" i="0" u="none" strike="noStrike" dirty="0">
                <a:solidFill>
                  <a:srgbClr val="337AB7"/>
                </a:solidFill>
                <a:effectLst/>
                <a:latin typeface="Source Sans Pro" panose="020B0503030403020204" pitchFamily="34" charset="0"/>
                <a:hlinkClick r:id="rId3" tooltip="öğrenim sözleşmesi (LA)"/>
              </a:rPr>
              <a:t>öğrenim sözleşmesi (LA)</a:t>
            </a:r>
            <a:r>
              <a:rPr lang="tr-TR" b="0" i="0" dirty="0">
                <a:solidFill>
                  <a:srgbClr val="000000"/>
                </a:solidFill>
                <a:effectLst/>
                <a:latin typeface="Source Sans Pro" panose="020B0503030403020204" pitchFamily="34" charset="0"/>
              </a:rPr>
              <a:t> hazırlayıp tüm taraflarca imzalanmasını tamamlamak zorundadır. </a:t>
            </a:r>
          </a:p>
          <a:p>
            <a:pPr marL="285750" indent="-285750">
              <a:buFont typeface="Wingdings" panose="05000000000000000000" pitchFamily="2" charset="2"/>
              <a:buChar char="v"/>
            </a:pPr>
            <a:endParaRPr lang="tr-TR" dirty="0">
              <a:solidFill>
                <a:srgbClr val="000000"/>
              </a:solidFill>
              <a:latin typeface="Source Sans Pro" panose="020B0503030403020204" pitchFamily="34" charset="0"/>
            </a:endParaRPr>
          </a:p>
          <a:p>
            <a:pPr marL="285750" indent="-285750">
              <a:buFont typeface="Wingdings" panose="05000000000000000000" pitchFamily="2" charset="2"/>
              <a:buChar char="v"/>
            </a:pPr>
            <a:r>
              <a:rPr lang="tr-TR" b="0" i="0" dirty="0">
                <a:solidFill>
                  <a:srgbClr val="000000"/>
                </a:solidFill>
                <a:effectLst/>
                <a:latin typeface="Source Sans Pro" panose="020B0503030403020204" pitchFamily="34" charset="0"/>
              </a:rPr>
              <a:t>Bu belgenin iletişim bilgilerini içeren ilk kısmı ve hareketlilik öncesi (</a:t>
            </a:r>
            <a:r>
              <a:rPr lang="tr-TR" b="0" i="0" dirty="0" err="1">
                <a:solidFill>
                  <a:srgbClr val="000000"/>
                </a:solidFill>
                <a:effectLst/>
                <a:latin typeface="Source Sans Pro" panose="020B0503030403020204" pitchFamily="34" charset="0"/>
              </a:rPr>
              <a:t>before</a:t>
            </a:r>
            <a:r>
              <a:rPr lang="tr-TR" b="0" i="0" dirty="0">
                <a:solidFill>
                  <a:srgbClr val="000000"/>
                </a:solidFill>
                <a:effectLst/>
                <a:latin typeface="Source Sans Pro" panose="020B0503030403020204" pitchFamily="34" charset="0"/>
              </a:rPr>
              <a:t> </a:t>
            </a:r>
            <a:r>
              <a:rPr lang="tr-TR" b="0" i="0" dirty="0" err="1">
                <a:solidFill>
                  <a:srgbClr val="000000"/>
                </a:solidFill>
                <a:effectLst/>
                <a:latin typeface="Source Sans Pro" panose="020B0503030403020204" pitchFamily="34" charset="0"/>
              </a:rPr>
              <a:t>the</a:t>
            </a:r>
            <a:r>
              <a:rPr lang="tr-TR" b="0" i="0" dirty="0">
                <a:solidFill>
                  <a:srgbClr val="000000"/>
                </a:solidFill>
                <a:effectLst/>
                <a:latin typeface="Source Sans Pro" panose="020B0503030403020204" pitchFamily="34" charset="0"/>
              </a:rPr>
              <a:t> </a:t>
            </a:r>
            <a:r>
              <a:rPr lang="tr-TR" b="0" i="0" dirty="0" err="1">
                <a:solidFill>
                  <a:srgbClr val="000000"/>
                </a:solidFill>
                <a:effectLst/>
                <a:latin typeface="Source Sans Pro" panose="020B0503030403020204" pitchFamily="34" charset="0"/>
              </a:rPr>
              <a:t>mobility</a:t>
            </a:r>
            <a:r>
              <a:rPr lang="tr-TR" b="0" i="0" dirty="0">
                <a:solidFill>
                  <a:srgbClr val="000000"/>
                </a:solidFill>
                <a:effectLst/>
                <a:latin typeface="Source Sans Pro" panose="020B0503030403020204" pitchFamily="34" charset="0"/>
              </a:rPr>
              <a:t>) kısmı doldurulacaktır. </a:t>
            </a:r>
            <a:r>
              <a:rPr lang="tr-TR" b="0" i="0" dirty="0" err="1">
                <a:solidFill>
                  <a:srgbClr val="000000"/>
                </a:solidFill>
                <a:effectLst/>
                <a:latin typeface="Source Sans Pro" panose="020B0503030403020204" pitchFamily="34" charset="0"/>
              </a:rPr>
              <a:t>LA'nın</a:t>
            </a:r>
            <a:r>
              <a:rPr lang="tr-TR" b="0" i="0" dirty="0">
                <a:solidFill>
                  <a:srgbClr val="000000"/>
                </a:solidFill>
                <a:effectLst/>
                <a:latin typeface="Source Sans Pro" panose="020B0503030403020204" pitchFamily="34" charset="0"/>
              </a:rPr>
              <a:t> tüm taraflarca imzalanmış halinin en kısa zamanda ofisimize iletilmesi gerekmektedir.</a:t>
            </a:r>
          </a:p>
          <a:p>
            <a:pPr marL="285750" indent="-285750">
              <a:buFont typeface="Wingdings" panose="05000000000000000000" pitchFamily="2" charset="2"/>
              <a:buChar char="v"/>
            </a:pPr>
            <a:endParaRPr lang="tr-TR" dirty="0">
              <a:solidFill>
                <a:srgbClr val="000000"/>
              </a:solidFill>
              <a:latin typeface="Source Sans Pro" panose="020B0503030403020204" pitchFamily="34" charset="0"/>
            </a:endParaRPr>
          </a:p>
          <a:p>
            <a:pPr marL="285750" indent="-285750">
              <a:buFont typeface="Wingdings" panose="05000000000000000000" pitchFamily="2" charset="2"/>
              <a:buChar char="v"/>
            </a:pPr>
            <a:r>
              <a:rPr lang="tr-TR" b="0" i="0" dirty="0">
                <a:solidFill>
                  <a:srgbClr val="000000"/>
                </a:solidFill>
                <a:effectLst/>
                <a:latin typeface="Source Sans Pro" panose="020B0503030403020204" pitchFamily="34" charset="0"/>
              </a:rPr>
              <a:t>‘</a:t>
            </a:r>
            <a:r>
              <a:rPr lang="tr-TR" b="0" i="0" dirty="0" err="1">
                <a:solidFill>
                  <a:srgbClr val="000000"/>
                </a:solidFill>
                <a:effectLst/>
                <a:latin typeface="Source Sans Pro" panose="020B0503030403020204" pitchFamily="34" charset="0"/>
              </a:rPr>
              <a:t>Before</a:t>
            </a:r>
            <a:r>
              <a:rPr lang="tr-TR" b="0" i="0" dirty="0">
                <a:solidFill>
                  <a:srgbClr val="000000"/>
                </a:solidFill>
                <a:effectLst/>
                <a:latin typeface="Source Sans Pro" panose="020B0503030403020204" pitchFamily="34" charset="0"/>
              </a:rPr>
              <a:t> </a:t>
            </a:r>
            <a:r>
              <a:rPr lang="tr-TR" b="0" i="0" dirty="0" err="1">
                <a:solidFill>
                  <a:srgbClr val="000000"/>
                </a:solidFill>
                <a:effectLst/>
                <a:latin typeface="Source Sans Pro" panose="020B0503030403020204" pitchFamily="34" charset="0"/>
              </a:rPr>
              <a:t>the</a:t>
            </a:r>
            <a:r>
              <a:rPr lang="tr-TR" b="0" i="0" dirty="0">
                <a:solidFill>
                  <a:srgbClr val="000000"/>
                </a:solidFill>
                <a:effectLst/>
                <a:latin typeface="Source Sans Pro" panose="020B0503030403020204" pitchFamily="34" charset="0"/>
              </a:rPr>
              <a:t> </a:t>
            </a:r>
            <a:r>
              <a:rPr lang="tr-TR" b="0" i="0" dirty="0" err="1">
                <a:solidFill>
                  <a:srgbClr val="000000"/>
                </a:solidFill>
                <a:effectLst/>
                <a:latin typeface="Source Sans Pro" panose="020B0503030403020204" pitchFamily="34" charset="0"/>
              </a:rPr>
              <a:t>mobility</a:t>
            </a:r>
            <a:r>
              <a:rPr lang="tr-TR" b="0" i="0" dirty="0">
                <a:solidFill>
                  <a:srgbClr val="000000"/>
                </a:solidFill>
                <a:effectLst/>
                <a:latin typeface="Source Sans Pro" panose="020B0503030403020204" pitchFamily="34" charset="0"/>
              </a:rPr>
              <a:t>’ kısmındaki bilgiler karşı kurumda mesleki tecrübe kazanma sürecinin planlanması ve staj sürecinizin değerlendirilmesi hakkındadır. Lütfen titizlikle doldurulmasını ve açıklayıcı olmasını sağlayınız.</a:t>
            </a:r>
            <a:endParaRPr lang="tr-TR" dirty="0"/>
          </a:p>
        </p:txBody>
      </p:sp>
      <p:pic>
        <p:nvPicPr>
          <p:cNvPr id="7" name="Resim 6">
            <a:extLst>
              <a:ext uri="{FF2B5EF4-FFF2-40B4-BE49-F238E27FC236}">
                <a16:creationId xmlns:a16="http://schemas.microsoft.com/office/drawing/2014/main" id="{517519E9-A13F-A699-CA6E-0E57EF85E6AB}"/>
              </a:ext>
            </a:extLst>
          </p:cNvPr>
          <p:cNvPicPr>
            <a:picLocks noChangeAspect="1"/>
          </p:cNvPicPr>
          <p:nvPr/>
        </p:nvPicPr>
        <p:blipFill>
          <a:blip r:embed="rId4"/>
          <a:stretch>
            <a:fillRect/>
          </a:stretch>
        </p:blipFill>
        <p:spPr>
          <a:xfrm>
            <a:off x="483684" y="1397393"/>
            <a:ext cx="3371850" cy="4486275"/>
          </a:xfrm>
          <a:prstGeom prst="rect">
            <a:avLst/>
          </a:prstGeom>
        </p:spPr>
      </p:pic>
    </p:spTree>
    <p:extLst>
      <p:ext uri="{BB962C8B-B14F-4D97-AF65-F5344CB8AC3E}">
        <p14:creationId xmlns:p14="http://schemas.microsoft.com/office/powerpoint/2010/main" val="324667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6" name="Metin kutusu 5">
            <a:extLst>
              <a:ext uri="{FF2B5EF4-FFF2-40B4-BE49-F238E27FC236}">
                <a16:creationId xmlns:a16="http://schemas.microsoft.com/office/drawing/2014/main" id="{AB9AEFCD-3AE0-39D0-F033-E0CC78CA9F36}"/>
              </a:ext>
            </a:extLst>
          </p:cNvPr>
          <p:cNvSpPr txBox="1"/>
          <p:nvPr/>
        </p:nvSpPr>
        <p:spPr>
          <a:xfrm>
            <a:off x="3643241" y="1412776"/>
            <a:ext cx="5184576" cy="4247317"/>
          </a:xfrm>
          <a:prstGeom prst="rect">
            <a:avLst/>
          </a:prstGeom>
          <a:noFill/>
        </p:spPr>
        <p:txBody>
          <a:bodyPr wrap="square">
            <a:spAutoFit/>
          </a:bodyPr>
          <a:lstStyle/>
          <a:p>
            <a:pPr marL="285750" indent="-285750">
              <a:buFontTx/>
              <a:buChar char="-"/>
            </a:pPr>
            <a:r>
              <a:rPr lang="tr-TR" b="0" i="0" dirty="0">
                <a:solidFill>
                  <a:srgbClr val="000000"/>
                </a:solidFill>
                <a:effectLst/>
                <a:latin typeface="Source Sans Pro" panose="020B0503030403020204" pitchFamily="34" charset="0"/>
              </a:rPr>
              <a:t>Tablo A’da haftalık çalışma saatinin sorulduğu bölüme haftanın hangi günleri staj yapacağınızı da yazınız.</a:t>
            </a:r>
            <a:br>
              <a:rPr lang="tr-TR" b="0" i="0" dirty="0">
                <a:solidFill>
                  <a:srgbClr val="000000"/>
                </a:solidFill>
                <a:effectLst/>
                <a:latin typeface="Source Sans Pro" panose="020B0503030403020204" pitchFamily="34" charset="0"/>
              </a:rPr>
            </a:br>
            <a:r>
              <a:rPr lang="tr-TR" b="0" i="0" dirty="0">
                <a:solidFill>
                  <a:srgbClr val="000000"/>
                </a:solidFill>
                <a:effectLst/>
                <a:latin typeface="Source Sans Pro" panose="020B0503030403020204" pitchFamily="34" charset="0"/>
              </a:rPr>
              <a:t>- Yalnızca tam zamanlı staj aktiviteleri hibe ile desteklenir. Tam zamanlı aktivitenizin haftada en az 30 saat olması gerekmektedir.</a:t>
            </a:r>
          </a:p>
          <a:p>
            <a:endParaRPr lang="tr-TR" b="0" i="0" dirty="0">
              <a:solidFill>
                <a:srgbClr val="000000"/>
              </a:solidFill>
              <a:effectLst/>
              <a:latin typeface="Source Sans Pro" panose="020B0503030403020204" pitchFamily="34" charset="0"/>
            </a:endParaRPr>
          </a:p>
          <a:p>
            <a:pPr marL="285750" indent="-285750" algn="just">
              <a:buFontTx/>
              <a:buChar char="-"/>
            </a:pPr>
            <a:r>
              <a:rPr lang="tr-TR" b="0" i="0" dirty="0">
                <a:solidFill>
                  <a:srgbClr val="000000"/>
                </a:solidFill>
                <a:effectLst/>
                <a:latin typeface="Source Sans Pro" panose="020B0503030403020204" pitchFamily="34" charset="0"/>
              </a:rPr>
              <a:t>Tablo B’yi doldururken:</a:t>
            </a:r>
          </a:p>
          <a:p>
            <a:pPr marL="285750" indent="-285750" algn="just">
              <a:buFontTx/>
              <a:buChar char="-"/>
            </a:pPr>
            <a:endParaRPr lang="tr-TR" b="0" i="0" dirty="0">
              <a:solidFill>
                <a:srgbClr val="000000"/>
              </a:solidFill>
              <a:effectLst/>
              <a:latin typeface="Source Sans Pro" panose="020B0503030403020204" pitchFamily="34" charset="0"/>
            </a:endParaRPr>
          </a:p>
          <a:p>
            <a:pPr algn="l">
              <a:buFont typeface="Arial" panose="020B0604020202020204" pitchFamily="34" charset="0"/>
              <a:buChar char="•"/>
            </a:pPr>
            <a:r>
              <a:rPr lang="tr-TR" b="0" i="0" dirty="0">
                <a:solidFill>
                  <a:srgbClr val="000000"/>
                </a:solidFill>
                <a:effectLst/>
                <a:latin typeface="Source Sans Pro" panose="020B0503030403020204" pitchFamily="34" charset="0"/>
              </a:rPr>
              <a:t>1-Lisans öğrencilerinden zorun staja sayılacak olanlar </a:t>
            </a:r>
            <a:r>
              <a:rPr lang="tr-TR" b="1" i="1" dirty="0">
                <a:solidFill>
                  <a:srgbClr val="000000"/>
                </a:solidFill>
                <a:effectLst/>
                <a:latin typeface="Source Sans Pro" panose="020B0503030403020204" pitchFamily="34" charset="0"/>
              </a:rPr>
              <a:t>Embedded in </a:t>
            </a:r>
            <a:r>
              <a:rPr lang="tr-TR" b="1" i="1" dirty="0" err="1">
                <a:solidFill>
                  <a:srgbClr val="000000"/>
                </a:solidFill>
                <a:effectLst/>
                <a:latin typeface="Source Sans Pro" panose="020B0503030403020204" pitchFamily="34" charset="0"/>
              </a:rPr>
              <a:t>the</a:t>
            </a:r>
            <a:r>
              <a:rPr lang="tr-TR" b="1" i="1" dirty="0">
                <a:solidFill>
                  <a:srgbClr val="000000"/>
                </a:solidFill>
                <a:effectLst/>
                <a:latin typeface="Source Sans Pro" panose="020B0503030403020204" pitchFamily="34" charset="0"/>
              </a:rPr>
              <a:t> </a:t>
            </a:r>
            <a:r>
              <a:rPr lang="tr-TR" b="1" i="1" dirty="0" err="1">
                <a:solidFill>
                  <a:srgbClr val="000000"/>
                </a:solidFill>
                <a:effectLst/>
                <a:latin typeface="Source Sans Pro" panose="020B0503030403020204" pitchFamily="34" charset="0"/>
              </a:rPr>
              <a:t>curriculum</a:t>
            </a:r>
            <a:r>
              <a:rPr lang="tr-TR" b="0" i="0" dirty="0">
                <a:solidFill>
                  <a:srgbClr val="000000"/>
                </a:solidFill>
                <a:effectLst/>
                <a:latin typeface="Source Sans Pro" panose="020B0503030403020204" pitchFamily="34" charset="0"/>
              </a:rPr>
              <a:t> seçeneğini, gönüllü olarak yapanlar </a:t>
            </a:r>
            <a:r>
              <a:rPr lang="tr-TR" b="1" i="1" dirty="0" err="1">
                <a:solidFill>
                  <a:srgbClr val="000000"/>
                </a:solidFill>
                <a:effectLst/>
                <a:latin typeface="Source Sans Pro" panose="020B0503030403020204" pitchFamily="34" charset="0"/>
              </a:rPr>
              <a:t>volunteer</a:t>
            </a:r>
            <a:r>
              <a:rPr lang="tr-TR" b="1" i="1" dirty="0">
                <a:solidFill>
                  <a:srgbClr val="000000"/>
                </a:solidFill>
                <a:effectLst/>
                <a:latin typeface="Source Sans Pro" panose="020B0503030403020204" pitchFamily="34" charset="0"/>
              </a:rPr>
              <a:t> </a:t>
            </a:r>
            <a:r>
              <a:rPr lang="tr-TR" b="0" i="0" dirty="0">
                <a:solidFill>
                  <a:srgbClr val="000000"/>
                </a:solidFill>
                <a:effectLst/>
                <a:latin typeface="Source Sans Pro" panose="020B0503030403020204" pitchFamily="34" charset="0"/>
              </a:rPr>
              <a:t>seçeneğini,</a:t>
            </a:r>
          </a:p>
          <a:p>
            <a:pPr algn="l">
              <a:buFont typeface="Arial" panose="020B0604020202020204" pitchFamily="34" charset="0"/>
              <a:buChar char="•"/>
            </a:pPr>
            <a:r>
              <a:rPr lang="tr-TR" b="0" i="0" dirty="0">
                <a:solidFill>
                  <a:srgbClr val="000000"/>
                </a:solidFill>
                <a:effectLst/>
                <a:latin typeface="Source Sans Pro" panose="020B0503030403020204" pitchFamily="34" charset="0"/>
              </a:rPr>
              <a:t>2-Tüm lisansüstü öğrenciler </a:t>
            </a:r>
            <a:r>
              <a:rPr lang="tr-TR" b="1" i="1" dirty="0" err="1">
                <a:solidFill>
                  <a:srgbClr val="000000"/>
                </a:solidFill>
                <a:effectLst/>
                <a:latin typeface="Source Sans Pro" panose="020B0503030403020204" pitchFamily="34" charset="0"/>
              </a:rPr>
              <a:t>volunteer</a:t>
            </a:r>
            <a:r>
              <a:rPr lang="tr-TR" b="1" i="1" dirty="0">
                <a:solidFill>
                  <a:srgbClr val="000000"/>
                </a:solidFill>
                <a:effectLst/>
                <a:latin typeface="Source Sans Pro" panose="020B0503030403020204" pitchFamily="34" charset="0"/>
              </a:rPr>
              <a:t> </a:t>
            </a:r>
            <a:r>
              <a:rPr lang="tr-TR" b="0" i="0" dirty="0">
                <a:solidFill>
                  <a:srgbClr val="000000"/>
                </a:solidFill>
                <a:effectLst/>
                <a:latin typeface="Source Sans Pro" panose="020B0503030403020204" pitchFamily="34" charset="0"/>
              </a:rPr>
              <a:t>seçeneğini</a:t>
            </a:r>
          </a:p>
          <a:p>
            <a:pPr algn="l">
              <a:buFont typeface="Arial" panose="020B0604020202020204" pitchFamily="34" charset="0"/>
              <a:buChar char="•"/>
            </a:pPr>
            <a:r>
              <a:rPr lang="tr-TR" b="0" i="0" dirty="0">
                <a:solidFill>
                  <a:srgbClr val="000000"/>
                </a:solidFill>
                <a:effectLst/>
                <a:latin typeface="Source Sans Pro" panose="020B0503030403020204" pitchFamily="34" charset="0"/>
              </a:rPr>
              <a:t>3-Tüm mezuniyet ertesi giden öğrenciler </a:t>
            </a:r>
            <a:r>
              <a:rPr lang="tr-TR" b="1" i="1" dirty="0" err="1">
                <a:solidFill>
                  <a:srgbClr val="000000"/>
                </a:solidFill>
                <a:effectLst/>
                <a:latin typeface="Source Sans Pro" panose="020B0503030403020204" pitchFamily="34" charset="0"/>
              </a:rPr>
              <a:t>recent</a:t>
            </a:r>
            <a:r>
              <a:rPr lang="tr-TR" b="1" i="1" dirty="0">
                <a:solidFill>
                  <a:srgbClr val="000000"/>
                </a:solidFill>
                <a:effectLst/>
                <a:latin typeface="Source Sans Pro" panose="020B0503030403020204" pitchFamily="34" charset="0"/>
              </a:rPr>
              <a:t> </a:t>
            </a:r>
            <a:r>
              <a:rPr lang="tr-TR" b="1" i="1" dirty="0" err="1">
                <a:solidFill>
                  <a:srgbClr val="000000"/>
                </a:solidFill>
                <a:effectLst/>
                <a:latin typeface="Source Sans Pro" panose="020B0503030403020204" pitchFamily="34" charset="0"/>
              </a:rPr>
              <a:t>graduate</a:t>
            </a:r>
            <a:r>
              <a:rPr lang="tr-TR" b="0" i="0" dirty="0">
                <a:solidFill>
                  <a:srgbClr val="000000"/>
                </a:solidFill>
                <a:effectLst/>
                <a:latin typeface="Source Sans Pro" panose="020B0503030403020204" pitchFamily="34" charset="0"/>
              </a:rPr>
              <a:t> seçeneğini seçmelidir.</a:t>
            </a:r>
          </a:p>
        </p:txBody>
      </p:sp>
      <p:pic>
        <p:nvPicPr>
          <p:cNvPr id="8" name="Resim 7">
            <a:extLst>
              <a:ext uri="{FF2B5EF4-FFF2-40B4-BE49-F238E27FC236}">
                <a16:creationId xmlns:a16="http://schemas.microsoft.com/office/drawing/2014/main" id="{82961B15-195B-1264-B14F-1C7312DAA73E}"/>
              </a:ext>
            </a:extLst>
          </p:cNvPr>
          <p:cNvPicPr>
            <a:picLocks noChangeAspect="1"/>
          </p:cNvPicPr>
          <p:nvPr/>
        </p:nvPicPr>
        <p:blipFill>
          <a:blip r:embed="rId3"/>
          <a:stretch>
            <a:fillRect/>
          </a:stretch>
        </p:blipFill>
        <p:spPr>
          <a:xfrm>
            <a:off x="179512" y="1356395"/>
            <a:ext cx="3327058" cy="4739605"/>
          </a:xfrm>
          <a:prstGeom prst="rect">
            <a:avLst/>
          </a:prstGeom>
        </p:spPr>
      </p:pic>
      <p:sp>
        <p:nvSpPr>
          <p:cNvPr id="9" name="Başlık 1">
            <a:extLst>
              <a:ext uri="{FF2B5EF4-FFF2-40B4-BE49-F238E27FC236}">
                <a16:creationId xmlns:a16="http://schemas.microsoft.com/office/drawing/2014/main" id="{DE37E014-C58F-5BC4-ACCD-5EC8D4807BE3}"/>
              </a:ext>
            </a:extLst>
          </p:cNvPr>
          <p:cNvSpPr>
            <a:spLocks noGrp="1"/>
          </p:cNvSpPr>
          <p:nvPr>
            <p:ph type="title"/>
          </p:nvPr>
        </p:nvSpPr>
        <p:spPr>
          <a:xfrm>
            <a:off x="179512" y="269898"/>
            <a:ext cx="8856984" cy="994172"/>
          </a:xfrm>
        </p:spPr>
        <p:txBody>
          <a:bodyPr>
            <a:noAutofit/>
          </a:bodyPr>
          <a:lstStyle/>
          <a:p>
            <a:pPr algn="ctr"/>
            <a:r>
              <a:rPr lang="tr-TR" sz="3200" b="1" dirty="0">
                <a:solidFill>
                  <a:schemeClr val="accent5">
                    <a:lumMod val="75000"/>
                  </a:schemeClr>
                </a:solidFill>
              </a:rPr>
              <a:t>ERASMUS+ </a:t>
            </a:r>
            <a:r>
              <a:rPr lang="en-US" sz="3200" b="1" i="0" u="sng" dirty="0">
                <a:solidFill>
                  <a:schemeClr val="accent5">
                    <a:lumMod val="75000"/>
                  </a:schemeClr>
                </a:solidFill>
                <a:effectLst/>
                <a:latin typeface="Source Sans Pro" panose="020B0503030403020204" pitchFamily="34" charset="0"/>
              </a:rPr>
              <a:t>STAJ ÖĞRENIM SÖZLEŞMESI (LEARNING AGREEMENT FOR TRAINEESHIP)</a:t>
            </a:r>
            <a:endParaRPr lang="tr-TR" sz="3200" b="1" dirty="0">
              <a:solidFill>
                <a:schemeClr val="accent5">
                  <a:lumMod val="75000"/>
                </a:schemeClr>
              </a:solidFill>
            </a:endParaRPr>
          </a:p>
        </p:txBody>
      </p:sp>
    </p:spTree>
    <p:extLst>
      <p:ext uri="{BB962C8B-B14F-4D97-AF65-F5344CB8AC3E}">
        <p14:creationId xmlns:p14="http://schemas.microsoft.com/office/powerpoint/2010/main" val="136903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Metin kutusu 2">
            <a:extLst>
              <a:ext uri="{FF2B5EF4-FFF2-40B4-BE49-F238E27FC236}">
                <a16:creationId xmlns:a16="http://schemas.microsoft.com/office/drawing/2014/main" id="{22747376-14E4-0EE6-058A-FF601BF38E29}"/>
              </a:ext>
            </a:extLst>
          </p:cNvPr>
          <p:cNvSpPr txBox="1"/>
          <p:nvPr/>
        </p:nvSpPr>
        <p:spPr>
          <a:xfrm>
            <a:off x="2286000" y="3275378"/>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0BA4D125-A976-97AE-8AC1-43F1B145B2E0}"/>
              </a:ext>
            </a:extLst>
          </p:cNvPr>
          <p:cNvSpPr txBox="1"/>
          <p:nvPr/>
        </p:nvSpPr>
        <p:spPr>
          <a:xfrm>
            <a:off x="683568" y="404664"/>
            <a:ext cx="8460432" cy="1231106"/>
          </a:xfrm>
          <a:prstGeom prst="rect">
            <a:avLst/>
          </a:prstGeom>
          <a:noFill/>
        </p:spPr>
        <p:txBody>
          <a:bodyPr wrap="square">
            <a:spAutoFit/>
          </a:bodyPr>
          <a:lstStyle/>
          <a:p>
            <a:r>
              <a:rPr lang="tr-TR" sz="2800" b="1" dirty="0">
                <a:solidFill>
                  <a:schemeClr val="accent5">
                    <a:lumMod val="75000"/>
                  </a:schemeClr>
                </a:solidFill>
                <a:latin typeface="Source Sans Pro" panose="020B0503030403020204" pitchFamily="34" charset="0"/>
              </a:rPr>
              <a:t>PASAPORT, VİZE VE KALACAK YER İLE İLGİLİ İŞLEMLER</a:t>
            </a:r>
          </a:p>
          <a:p>
            <a:endParaRPr lang="tr-TR" dirty="0"/>
          </a:p>
        </p:txBody>
      </p:sp>
      <p:sp>
        <p:nvSpPr>
          <p:cNvPr id="8" name="Metin kutusu 7">
            <a:extLst>
              <a:ext uri="{FF2B5EF4-FFF2-40B4-BE49-F238E27FC236}">
                <a16:creationId xmlns:a16="http://schemas.microsoft.com/office/drawing/2014/main" id="{768F264B-DB72-510A-702A-A394E2823271}"/>
              </a:ext>
            </a:extLst>
          </p:cNvPr>
          <p:cNvSpPr txBox="1"/>
          <p:nvPr/>
        </p:nvSpPr>
        <p:spPr>
          <a:xfrm>
            <a:off x="3347864" y="1244053"/>
            <a:ext cx="5688632" cy="4801314"/>
          </a:xfrm>
          <a:prstGeom prst="rect">
            <a:avLst/>
          </a:prstGeom>
          <a:noFill/>
        </p:spPr>
        <p:txBody>
          <a:bodyPr wrap="square">
            <a:spAutoFit/>
          </a:bodyPr>
          <a:lstStyle/>
          <a:p>
            <a:pPr marL="285750" indent="-285750">
              <a:buFont typeface="Arial" panose="020B0604020202020204" pitchFamily="34" charset="0"/>
              <a:buChar char="•"/>
            </a:pPr>
            <a:r>
              <a:rPr lang="tr-TR" dirty="0"/>
              <a:t>Öğrencinin yurt dışına çıkış işlemleri, yurt dışında kalınacak yer temin edilmesi, pasaport ve vize işlemleri öğrencinin sorumluluğundadır.</a:t>
            </a:r>
          </a:p>
          <a:p>
            <a:pPr marL="285750" indent="-285750">
              <a:buFont typeface="Arial" panose="020B0604020202020204" pitchFamily="34" charset="0"/>
              <a:buChar char="•"/>
            </a:pPr>
            <a:r>
              <a:rPr lang="tr-TR" dirty="0"/>
              <a:t>Koordinatörlüğümüze kabul mektubunun kopyasının teslim edilmesi yeterlidir ancak vize başvurusu esnasında ilgili ülke Konsolosluğunun/Elçiliğinin orijinal belge istemesi halinde karşı kurum ile irtibata geçmeniz gerekmektedir. </a:t>
            </a:r>
          </a:p>
          <a:p>
            <a:pPr marL="285750" indent="-285750">
              <a:buFont typeface="Arial" panose="020B0604020202020204" pitchFamily="34" charset="0"/>
              <a:buChar char="•"/>
            </a:pPr>
            <a:r>
              <a:rPr lang="tr-TR" dirty="0"/>
              <a:t>Güncel tarihli kabul mektubunun temin edilmesinin ardından </a:t>
            </a:r>
            <a:r>
              <a:rPr lang="tr-TR" dirty="0" err="1"/>
              <a:t>UİK’ya</a:t>
            </a:r>
            <a:r>
              <a:rPr lang="tr-TR" dirty="0"/>
              <a:t> eposta yoluyla pdf formatında göndereceğiniz imzalı Evrak Talep Dilekçesi karşılığında size vize yazısı hazırlanacaktır.</a:t>
            </a:r>
          </a:p>
          <a:p>
            <a:pPr marL="285750" indent="-285750">
              <a:buFont typeface="Arial" panose="020B0604020202020204" pitchFamily="34" charset="0"/>
              <a:buChar char="•"/>
            </a:pPr>
            <a:r>
              <a:rPr lang="tr-TR" dirty="0"/>
              <a:t>Lisansüstü öğrencilerin yurt dışına çıkmadan önce bağlı bulundukları enstitüye dilekçe (ve varsa enstitüye ait ek belgeler-Gidiş Formu gibi-) ile bilgi vererek Erasmus+ Staj Hareketliliği Programı ile yurt dışında bulunacaklarını belirtmeleri gerekmektedir.</a:t>
            </a:r>
          </a:p>
        </p:txBody>
      </p:sp>
      <p:pic>
        <p:nvPicPr>
          <p:cNvPr id="9218" name="Picture 2" descr="Pasaport nasıl alınır? İşte adım adım pasaport çıkarma işlemleri – Atlas">
            <a:extLst>
              <a:ext uri="{FF2B5EF4-FFF2-40B4-BE49-F238E27FC236}">
                <a16:creationId xmlns:a16="http://schemas.microsoft.com/office/drawing/2014/main" id="{D42CAD72-D853-A973-48F1-A70D6E80E4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9" y="1686403"/>
            <a:ext cx="2843808" cy="328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9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Metin kutusu 2">
            <a:extLst>
              <a:ext uri="{FF2B5EF4-FFF2-40B4-BE49-F238E27FC236}">
                <a16:creationId xmlns:a16="http://schemas.microsoft.com/office/drawing/2014/main" id="{23B83B7E-3633-20DF-6BBC-B2B9C6D73686}"/>
              </a:ext>
            </a:extLst>
          </p:cNvPr>
          <p:cNvSpPr txBox="1"/>
          <p:nvPr/>
        </p:nvSpPr>
        <p:spPr>
          <a:xfrm>
            <a:off x="3563888" y="948690"/>
            <a:ext cx="5148064" cy="5078313"/>
          </a:xfrm>
          <a:prstGeom prst="rect">
            <a:avLst/>
          </a:prstGeom>
          <a:noFill/>
        </p:spPr>
        <p:txBody>
          <a:bodyPr wrap="square">
            <a:spAutoFit/>
          </a:bodyPr>
          <a:lstStyle/>
          <a:p>
            <a:pPr marL="285750" indent="-285750">
              <a:buFont typeface="Arial" panose="020B0604020202020204" pitchFamily="34" charset="0"/>
              <a:buChar char="•"/>
            </a:pPr>
            <a:r>
              <a:rPr lang="tr-TR" dirty="0"/>
              <a:t>25 yaş altı öğrenciler öğrenci belgesi ve gerekli diğer belgeler ile Nüfus Müdürlüğü’ne başvuru yapabilirler. </a:t>
            </a:r>
          </a:p>
          <a:p>
            <a:pPr marL="285750" indent="-285750">
              <a:buFont typeface="Arial" panose="020B0604020202020204" pitchFamily="34" charset="0"/>
              <a:buChar char="•"/>
            </a:pPr>
            <a:r>
              <a:rPr lang="tr-TR" dirty="0"/>
              <a:t>25 yaş ve üstü öğrencilerin pasaport harcından muaf olabilmeleri için Koordinatörlüğümüzden pasaport harcı muafiyet yazısı almaları gerekmektedir.</a:t>
            </a:r>
          </a:p>
          <a:p>
            <a:pPr marL="285750" indent="-285750">
              <a:buFont typeface="Arial" panose="020B0604020202020204" pitchFamily="34" charset="0"/>
              <a:buChar char="•"/>
            </a:pPr>
            <a:r>
              <a:rPr lang="tr-TR" dirty="0"/>
              <a:t>Staj süresi 3 ay ve daha az olan öğrenciler, varsa yeşil pasaportlarını kullanabilirler. 3 aydan fazla süre ile hareketlilikten yararlanmak isteyen yeşil pasaport sahibi öğrencilerin de vize/oturma izni başvurusunda bulunmaları gerekmektedir.</a:t>
            </a:r>
          </a:p>
          <a:p>
            <a:pPr marL="285750" indent="-285750">
              <a:buFont typeface="Arial" panose="020B0604020202020204" pitchFamily="34" charset="0"/>
              <a:buChar char="•"/>
            </a:pPr>
            <a:r>
              <a:rPr lang="tr-TR" dirty="0"/>
              <a:t>Yeşil pasaportla yurt dışına çıkış yapacak ve 3 aydan kısa süre ile staj yapacak öğrencilerin pasaport kopyalarını ibraz etmeleri yeterlidir.</a:t>
            </a:r>
          </a:p>
          <a:p>
            <a:pPr marL="285750" indent="-285750">
              <a:buFont typeface="Arial" panose="020B0604020202020204" pitchFamily="34" charset="0"/>
              <a:buChar char="•"/>
            </a:pPr>
            <a:r>
              <a:rPr lang="tr-TR" dirty="0"/>
              <a:t>Hizmet pasaportu ile yurt dışına çıkış yapmak isteyen kadrolu öğrencilerin Öğrenci İşleri Daire Başkanlığı ile irtibata geçmesi gerekmektedir.</a:t>
            </a:r>
          </a:p>
        </p:txBody>
      </p:sp>
      <p:sp>
        <p:nvSpPr>
          <p:cNvPr id="5" name="Metin kutusu 4">
            <a:extLst>
              <a:ext uri="{FF2B5EF4-FFF2-40B4-BE49-F238E27FC236}">
                <a16:creationId xmlns:a16="http://schemas.microsoft.com/office/drawing/2014/main" id="{75CB4513-EA43-3658-8EE2-199CC69094AF}"/>
              </a:ext>
            </a:extLst>
          </p:cNvPr>
          <p:cNvSpPr txBox="1"/>
          <p:nvPr/>
        </p:nvSpPr>
        <p:spPr>
          <a:xfrm>
            <a:off x="683568" y="404664"/>
            <a:ext cx="8460432" cy="1231106"/>
          </a:xfrm>
          <a:prstGeom prst="rect">
            <a:avLst/>
          </a:prstGeom>
          <a:noFill/>
        </p:spPr>
        <p:txBody>
          <a:bodyPr wrap="square">
            <a:spAutoFit/>
          </a:bodyPr>
          <a:lstStyle/>
          <a:p>
            <a:r>
              <a:rPr lang="tr-TR" sz="2800" b="1" dirty="0">
                <a:solidFill>
                  <a:schemeClr val="accent5">
                    <a:lumMod val="75000"/>
                  </a:schemeClr>
                </a:solidFill>
                <a:latin typeface="Source Sans Pro" panose="020B0503030403020204" pitchFamily="34" charset="0"/>
              </a:rPr>
              <a:t>PASAPORT, VİZE VE KALACAK YER İLE İLGİLİ İŞLEMLER</a:t>
            </a:r>
          </a:p>
          <a:p>
            <a:endParaRPr lang="tr-TR" dirty="0"/>
          </a:p>
        </p:txBody>
      </p:sp>
      <p:pic>
        <p:nvPicPr>
          <p:cNvPr id="8194" name="Picture 2" descr="Haron Turizm">
            <a:extLst>
              <a:ext uri="{FF2B5EF4-FFF2-40B4-BE49-F238E27FC236}">
                <a16:creationId xmlns:a16="http://schemas.microsoft.com/office/drawing/2014/main" id="{2907120E-C68A-9902-07C2-F9957FF87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96" y="1782399"/>
            <a:ext cx="2914068" cy="341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2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0A5A2A-0468-ACD6-3A57-F7DDD06C08BF}"/>
              </a:ext>
            </a:extLst>
          </p:cNvPr>
          <p:cNvPicPr>
            <a:picLocks noChangeAspect="1"/>
          </p:cNvPicPr>
          <p:nvPr/>
        </p:nvPicPr>
        <p:blipFill>
          <a:blip r:embed="rId2"/>
          <a:stretch>
            <a:fillRect/>
          </a:stretch>
        </p:blipFill>
        <p:spPr>
          <a:xfrm>
            <a:off x="0" y="6096000"/>
            <a:ext cx="9144000" cy="829099"/>
          </a:xfrm>
          <a:prstGeom prst="rect">
            <a:avLst/>
          </a:prstGeom>
        </p:spPr>
      </p:pic>
      <p:sp>
        <p:nvSpPr>
          <p:cNvPr id="17" name="Metin kutusu 16">
            <a:extLst>
              <a:ext uri="{FF2B5EF4-FFF2-40B4-BE49-F238E27FC236}">
                <a16:creationId xmlns:a16="http://schemas.microsoft.com/office/drawing/2014/main" id="{6E79C876-FB67-1E52-7A45-FAD26FFCE08F}"/>
              </a:ext>
            </a:extLst>
          </p:cNvPr>
          <p:cNvSpPr txBox="1"/>
          <p:nvPr/>
        </p:nvSpPr>
        <p:spPr>
          <a:xfrm>
            <a:off x="899592" y="404664"/>
            <a:ext cx="8460432" cy="800219"/>
          </a:xfrm>
          <a:prstGeom prst="rect">
            <a:avLst/>
          </a:prstGeom>
          <a:noFill/>
        </p:spPr>
        <p:txBody>
          <a:bodyPr wrap="square">
            <a:spAutoFit/>
          </a:bodyPr>
          <a:lstStyle/>
          <a:p>
            <a:r>
              <a:rPr lang="tr-TR" sz="2800" b="1" dirty="0">
                <a:solidFill>
                  <a:schemeClr val="accent5">
                    <a:lumMod val="75000"/>
                  </a:schemeClr>
                </a:solidFill>
                <a:latin typeface="Source Sans Pro" panose="020B0503030403020204" pitchFamily="34" charset="0"/>
              </a:rPr>
              <a:t>SİGORTA İŞLEMLERİ</a:t>
            </a:r>
          </a:p>
          <a:p>
            <a:endParaRPr lang="tr-TR" dirty="0"/>
          </a:p>
        </p:txBody>
      </p:sp>
      <p:sp>
        <p:nvSpPr>
          <p:cNvPr id="19" name="Metin kutusu 18">
            <a:extLst>
              <a:ext uri="{FF2B5EF4-FFF2-40B4-BE49-F238E27FC236}">
                <a16:creationId xmlns:a16="http://schemas.microsoft.com/office/drawing/2014/main" id="{D2FB2A07-5631-76D2-1139-97E72A730FE6}"/>
              </a:ext>
            </a:extLst>
          </p:cNvPr>
          <p:cNvSpPr txBox="1"/>
          <p:nvPr/>
        </p:nvSpPr>
        <p:spPr>
          <a:xfrm>
            <a:off x="3851920" y="1204883"/>
            <a:ext cx="4679244" cy="3970318"/>
          </a:xfrm>
          <a:prstGeom prst="rect">
            <a:avLst/>
          </a:prstGeom>
          <a:noFill/>
        </p:spPr>
        <p:txBody>
          <a:bodyPr wrap="square">
            <a:spAutoFit/>
          </a:bodyPr>
          <a:lstStyle/>
          <a:p>
            <a:r>
              <a:rPr lang="tr-TR" dirty="0"/>
              <a:t> Erasmus hareketliliğiniz boyunca başınıza gelebilecek herhangi kaza, hastalık vb. durumlar öğrenci </a:t>
            </a:r>
            <a:r>
              <a:rPr lang="tr-TR" dirty="0" err="1"/>
              <a:t>sorumlulşuğundadır</a:t>
            </a:r>
            <a:endParaRPr lang="tr-TR" dirty="0"/>
          </a:p>
          <a:p>
            <a:r>
              <a:rPr lang="tr-TR" dirty="0"/>
              <a:t>Erasmus+ Staj kapsamında edineceğiniz poliçe aşağıda belirtilen 3 alanda öğrencimize güvence sağlıyor olmalıdır. </a:t>
            </a:r>
          </a:p>
          <a:p>
            <a:r>
              <a:rPr lang="tr-TR" dirty="0"/>
              <a:t> SEYAHAT VE SAĞLIK SİGORTASI (Minimum 30.000 Euro teminatlı ve “Ayakta ve Yatarak </a:t>
            </a:r>
            <a:r>
              <a:rPr lang="tr-TR" dirty="0" err="1"/>
              <a:t>Tedavi”yi</a:t>
            </a:r>
            <a:r>
              <a:rPr lang="tr-TR" dirty="0"/>
              <a:t> kapsayan) </a:t>
            </a:r>
          </a:p>
          <a:p>
            <a:r>
              <a:rPr lang="tr-TR" dirty="0"/>
              <a:t> KAZA SİGORTASI (Öğrencinin iş yerinde uğrayabileceği kazalara yönelik sigorta teminatı)  MESULİYET SİGORTASI (Öğrenci tarafından iş yerine verilebilecek zararlara yönelik sigorta teminatı)</a:t>
            </a:r>
          </a:p>
        </p:txBody>
      </p:sp>
      <p:pic>
        <p:nvPicPr>
          <p:cNvPr id="13314" name="Picture 2" descr="Sosyal Sigorta İşlemleri Yönetmeliğinde Önemli Değişiklikler - iskanunu.com">
            <a:extLst>
              <a:ext uri="{FF2B5EF4-FFF2-40B4-BE49-F238E27FC236}">
                <a16:creationId xmlns:a16="http://schemas.microsoft.com/office/drawing/2014/main" id="{64688F4D-61A7-A191-C578-4E976B8FD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4" y="1207540"/>
            <a:ext cx="3528392" cy="337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0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F7A0D862-730A-F5F5-F1EF-4A1548AB7547}"/>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İçerik Yer Tutucusu 2">
            <a:extLst>
              <a:ext uri="{FF2B5EF4-FFF2-40B4-BE49-F238E27FC236}">
                <a16:creationId xmlns:a16="http://schemas.microsoft.com/office/drawing/2014/main" id="{0DBCC37C-672B-61ED-9B75-D5685436DFCE}"/>
              </a:ext>
            </a:extLst>
          </p:cNvPr>
          <p:cNvSpPr>
            <a:spLocks noGrp="1"/>
          </p:cNvSpPr>
          <p:nvPr>
            <p:ph idx="1"/>
          </p:nvPr>
        </p:nvSpPr>
        <p:spPr>
          <a:xfrm>
            <a:off x="3059832" y="836712"/>
            <a:ext cx="5626968" cy="5112568"/>
          </a:xfrm>
        </p:spPr>
        <p:txBody>
          <a:bodyPr>
            <a:normAutofit fontScale="55000" lnSpcReduction="20000"/>
          </a:bodyPr>
          <a:lstStyle/>
          <a:p>
            <a:r>
              <a:rPr lang="tr-TR" dirty="0"/>
              <a:t>EU ACADEMY Öğrencilerin dil yeterliğinin geliştirilmesine destek amacı ile oluşturulmuştur. </a:t>
            </a:r>
          </a:p>
          <a:p>
            <a:r>
              <a:rPr lang="tr-TR"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a:t>
            </a:r>
          </a:p>
          <a:p>
            <a:r>
              <a:rPr lang="tr-TR" dirty="0"/>
              <a:t>Öğrencimize sınavı uygulayabilmesi için gerekli bilgilendirme e-posta ile gönderilecektir.</a:t>
            </a:r>
          </a:p>
          <a:p>
            <a:r>
              <a:rPr lang="tr-TR" dirty="0"/>
              <a:t>Öğrenciler, Erasmus+ hareketliliği başlamadan önce online dil sınavı (OLS-First </a:t>
            </a:r>
            <a:r>
              <a:rPr lang="tr-TR" dirty="0" err="1"/>
              <a:t>Assessment</a:t>
            </a:r>
            <a:r>
              <a:rPr lang="tr-TR" dirty="0"/>
              <a:t>) uygularlar. Hareketlilik bitimindeki (OLS-Second </a:t>
            </a:r>
            <a:r>
              <a:rPr lang="tr-TR" dirty="0" err="1"/>
              <a:t>Assessment</a:t>
            </a:r>
            <a:r>
              <a:rPr lang="tr-TR" dirty="0"/>
              <a:t>) online dil sınavını uygulamak zorunlu olmaktan çıkarılmıştır. • Online dil sınavı sonucunda ortaya çıkan dil yeterlik düzeyi hiç bir şekilde öğrencinin öğrenim hareketliliğini etkilememektedir, ancak sınavın tüm öğrenciler tarafından dikkatli biçimde uygulanması tavsiye edilmektedir.</a:t>
            </a:r>
          </a:p>
          <a:p>
            <a:endParaRPr lang="tr-TR" dirty="0"/>
          </a:p>
          <a:p>
            <a:r>
              <a:rPr lang="tr-TR" dirty="0"/>
              <a:t>OLS (Online </a:t>
            </a:r>
            <a:r>
              <a:rPr lang="tr-TR" dirty="0" err="1"/>
              <a:t>Linguistic</a:t>
            </a:r>
            <a:r>
              <a:rPr lang="tr-TR" dirty="0"/>
              <a:t> </a:t>
            </a:r>
            <a:r>
              <a:rPr lang="tr-TR" dirty="0" err="1"/>
              <a:t>Support</a:t>
            </a:r>
            <a:r>
              <a:rPr lang="tr-TR" dirty="0"/>
              <a:t> – Çevrimiçi Dil Desteği</a:t>
            </a:r>
          </a:p>
        </p:txBody>
      </p:sp>
      <p:sp>
        <p:nvSpPr>
          <p:cNvPr id="5" name="Metin kutusu 4">
            <a:extLst>
              <a:ext uri="{FF2B5EF4-FFF2-40B4-BE49-F238E27FC236}">
                <a16:creationId xmlns:a16="http://schemas.microsoft.com/office/drawing/2014/main" id="{93439BC3-EA53-73CE-BA8B-03783A67210E}"/>
              </a:ext>
            </a:extLst>
          </p:cNvPr>
          <p:cNvSpPr txBox="1"/>
          <p:nvPr/>
        </p:nvSpPr>
        <p:spPr>
          <a:xfrm>
            <a:off x="1259632" y="262389"/>
            <a:ext cx="6624736" cy="646331"/>
          </a:xfrm>
          <a:prstGeom prst="rect">
            <a:avLst/>
          </a:prstGeom>
          <a:noFill/>
        </p:spPr>
        <p:txBody>
          <a:bodyPr wrap="square">
            <a:spAutoFit/>
          </a:bodyPr>
          <a:lstStyle/>
          <a:p>
            <a:r>
              <a:rPr lang="tr-TR" b="1" dirty="0">
                <a:solidFill>
                  <a:schemeClr val="accent5">
                    <a:lumMod val="75000"/>
                  </a:schemeClr>
                </a:solidFill>
                <a:latin typeface="Source Sans Pro" panose="020B0503030403020204" pitchFamily="34" charset="0"/>
              </a:rPr>
              <a:t>OLS (ONLİNE LİNGUİSTİC SUPPORT – ÇEVRİMİÇİ DİL DESTEĞİ</a:t>
            </a:r>
          </a:p>
          <a:p>
            <a:endParaRPr lang="tr-TR" sz="1800" b="1" dirty="0">
              <a:solidFill>
                <a:schemeClr val="accent5">
                  <a:lumMod val="75000"/>
                </a:schemeClr>
              </a:solidFill>
              <a:latin typeface="Source Sans Pro" panose="020B0503030403020204" pitchFamily="34" charset="0"/>
            </a:endParaRPr>
          </a:p>
        </p:txBody>
      </p:sp>
      <p:pic>
        <p:nvPicPr>
          <p:cNvPr id="14338" name="Picture 2" descr="Oulun Luistinseura - Wikipedia">
            <a:extLst>
              <a:ext uri="{FF2B5EF4-FFF2-40B4-BE49-F238E27FC236}">
                <a16:creationId xmlns:a16="http://schemas.microsoft.com/office/drawing/2014/main" id="{C2A7669D-0374-9179-3691-8D58450F6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31908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20D0DD7-1D1A-B8B2-E0B8-3878B0D186E9}"/>
              </a:ext>
            </a:extLst>
          </p:cNvPr>
          <p:cNvPicPr>
            <a:picLocks noChangeAspect="1"/>
          </p:cNvPicPr>
          <p:nvPr/>
        </p:nvPicPr>
        <p:blipFill>
          <a:blip r:embed="rId2"/>
          <a:stretch>
            <a:fillRect/>
          </a:stretch>
        </p:blipFill>
        <p:spPr>
          <a:xfrm>
            <a:off x="0" y="6381328"/>
            <a:ext cx="9144000" cy="543771"/>
          </a:xfrm>
          <a:prstGeom prst="rect">
            <a:avLst/>
          </a:prstGeom>
        </p:spPr>
      </p:pic>
      <p:sp>
        <p:nvSpPr>
          <p:cNvPr id="3" name="Metin kutusu 2">
            <a:extLst>
              <a:ext uri="{FF2B5EF4-FFF2-40B4-BE49-F238E27FC236}">
                <a16:creationId xmlns:a16="http://schemas.microsoft.com/office/drawing/2014/main" id="{F84FEA31-E4F2-C84D-07BB-80011C8E920D}"/>
              </a:ext>
            </a:extLst>
          </p:cNvPr>
          <p:cNvSpPr txBox="1"/>
          <p:nvPr/>
        </p:nvSpPr>
        <p:spPr>
          <a:xfrm>
            <a:off x="2987824" y="1052736"/>
            <a:ext cx="5832648" cy="5078313"/>
          </a:xfrm>
          <a:prstGeom prst="rect">
            <a:avLst/>
          </a:prstGeom>
          <a:noFill/>
        </p:spPr>
        <p:txBody>
          <a:bodyPr wrap="square">
            <a:spAutoFit/>
          </a:bodyPr>
          <a:lstStyle/>
          <a:p>
            <a:pPr algn="just"/>
            <a:r>
              <a:rPr lang="tr-TR" b="1" i="0" dirty="0">
                <a:solidFill>
                  <a:srgbClr val="000000"/>
                </a:solidFill>
                <a:effectLst/>
                <a:latin typeface="Source Sans Pro" panose="020B0503030403020204" pitchFamily="34" charset="0"/>
              </a:rPr>
              <a:t>1)</a:t>
            </a:r>
            <a:r>
              <a:rPr lang="tr-TR" b="0" i="0" dirty="0">
                <a:solidFill>
                  <a:srgbClr val="000000"/>
                </a:solidFill>
                <a:effectLst/>
                <a:latin typeface="Source Sans Pro" panose="020B0503030403020204" pitchFamily="34" charset="0"/>
              </a:rPr>
              <a:t> </a:t>
            </a:r>
            <a:r>
              <a:rPr lang="tr-TR" dirty="0" err="1">
                <a:solidFill>
                  <a:srgbClr val="337AB7"/>
                </a:solidFill>
                <a:latin typeface="Source Sans Pro" panose="020B0503030403020204" pitchFamily="34" charset="0"/>
              </a:rPr>
              <a:t>Confirmation</a:t>
            </a:r>
            <a:r>
              <a:rPr lang="tr-TR" dirty="0">
                <a:solidFill>
                  <a:srgbClr val="337AB7"/>
                </a:solidFill>
                <a:latin typeface="Source Sans Pro" panose="020B0503030403020204" pitchFamily="34" charset="0"/>
              </a:rPr>
              <a:t> of </a:t>
            </a:r>
            <a:r>
              <a:rPr lang="tr-TR" dirty="0" err="1">
                <a:solidFill>
                  <a:srgbClr val="337AB7"/>
                </a:solidFill>
                <a:latin typeface="Source Sans Pro" panose="020B0503030403020204" pitchFamily="34" charset="0"/>
              </a:rPr>
              <a:t>arrival-departure</a:t>
            </a:r>
            <a:r>
              <a:rPr lang="tr-TR" dirty="0">
                <a:solidFill>
                  <a:srgbClr val="337AB7"/>
                </a:solidFill>
                <a:latin typeface="Source Sans Pro" panose="020B0503030403020204" pitchFamily="34" charset="0"/>
              </a:rPr>
              <a:t> belgesi </a:t>
            </a:r>
            <a:r>
              <a:rPr lang="tr-TR" b="1" i="0" dirty="0">
                <a:solidFill>
                  <a:srgbClr val="000000"/>
                </a:solidFill>
                <a:effectLst/>
                <a:latin typeface="Source Sans Pro" panose="020B0503030403020204" pitchFamily="34" charset="0"/>
              </a:rPr>
              <a:t>*</a:t>
            </a:r>
            <a:r>
              <a:rPr lang="tr-TR" b="0" i="0" dirty="0">
                <a:solidFill>
                  <a:srgbClr val="000000"/>
                </a:solidFill>
                <a:effectLst/>
                <a:latin typeface="Source Sans Pro" panose="020B0503030403020204" pitchFamily="34" charset="0"/>
              </a:rPr>
              <a:t> </a:t>
            </a:r>
            <a:r>
              <a:rPr lang="tr-TR" b="0" i="0" dirty="0" err="1">
                <a:solidFill>
                  <a:srgbClr val="000000"/>
                </a:solidFill>
                <a:effectLst/>
                <a:latin typeface="Source Sans Pro" panose="020B0503030403020204" pitchFamily="34" charset="0"/>
              </a:rPr>
              <a:t>Arrival-Departure</a:t>
            </a:r>
            <a:r>
              <a:rPr lang="tr-TR" b="0" i="0" dirty="0">
                <a:solidFill>
                  <a:srgbClr val="000000"/>
                </a:solidFill>
                <a:effectLst/>
                <a:latin typeface="Source Sans Pro" panose="020B0503030403020204" pitchFamily="34" charset="0"/>
              </a:rPr>
              <a:t> belgesi, ıslak imzalı ve mühürlü olarak (orijinal belge) dönüşte ofisimize teslim edilecektir.</a:t>
            </a:r>
          </a:p>
          <a:p>
            <a:pPr algn="just"/>
            <a:r>
              <a:rPr lang="tr-TR" b="1" i="0" dirty="0">
                <a:solidFill>
                  <a:srgbClr val="000000"/>
                </a:solidFill>
                <a:effectLst/>
                <a:latin typeface="Source Sans Pro" panose="020B0503030403020204" pitchFamily="34" charset="0"/>
              </a:rPr>
              <a:t>2) Staj için öğrenim anlaşması değerlendirme kısmı (</a:t>
            </a:r>
            <a:r>
              <a:rPr lang="tr-TR" b="1" i="0" dirty="0" err="1">
                <a:solidFill>
                  <a:srgbClr val="000000"/>
                </a:solidFill>
                <a:effectLst/>
                <a:latin typeface="Source Sans Pro" panose="020B0503030403020204" pitchFamily="34" charset="0"/>
              </a:rPr>
              <a:t>during</a:t>
            </a:r>
            <a:r>
              <a:rPr lang="tr-TR" b="1" i="0" dirty="0">
                <a:solidFill>
                  <a:srgbClr val="000000"/>
                </a:solidFill>
                <a:effectLst/>
                <a:latin typeface="Source Sans Pro" panose="020B0503030403020204" pitchFamily="34" charset="0"/>
              </a:rPr>
              <a:t> </a:t>
            </a:r>
            <a:r>
              <a:rPr lang="tr-TR" b="1" i="0" dirty="0" err="1">
                <a:solidFill>
                  <a:srgbClr val="000000"/>
                </a:solidFill>
                <a:effectLst/>
                <a:latin typeface="Source Sans Pro" panose="020B0503030403020204" pitchFamily="34" charset="0"/>
              </a:rPr>
              <a:t>mobility</a:t>
            </a:r>
            <a:r>
              <a:rPr lang="tr-TR" b="1" i="0" dirty="0">
                <a:solidFill>
                  <a:srgbClr val="000000"/>
                </a:solidFill>
                <a:effectLst/>
                <a:latin typeface="Source Sans Pro" panose="020B0503030403020204" pitchFamily="34" charset="0"/>
              </a:rPr>
              <a:t> ve </a:t>
            </a:r>
            <a:r>
              <a:rPr lang="tr-TR" b="1" i="0" dirty="0" err="1">
                <a:solidFill>
                  <a:srgbClr val="000000"/>
                </a:solidFill>
                <a:effectLst/>
                <a:latin typeface="Source Sans Pro" panose="020B0503030403020204" pitchFamily="34" charset="0"/>
              </a:rPr>
              <a:t>after</a:t>
            </a:r>
            <a:r>
              <a:rPr lang="tr-TR" b="1" i="0" dirty="0">
                <a:solidFill>
                  <a:srgbClr val="000000"/>
                </a:solidFill>
                <a:effectLst/>
                <a:latin typeface="Source Sans Pro" panose="020B0503030403020204" pitchFamily="34" charset="0"/>
              </a:rPr>
              <a:t> </a:t>
            </a:r>
            <a:r>
              <a:rPr lang="tr-TR" b="1" i="0" dirty="0" err="1">
                <a:solidFill>
                  <a:srgbClr val="000000"/>
                </a:solidFill>
                <a:effectLst/>
                <a:latin typeface="Source Sans Pro" panose="020B0503030403020204" pitchFamily="34" charset="0"/>
              </a:rPr>
              <a:t>mobility</a:t>
            </a:r>
            <a:r>
              <a:rPr lang="tr-TR" b="1" i="0" dirty="0">
                <a:solidFill>
                  <a:srgbClr val="000000"/>
                </a:solidFill>
                <a:effectLst/>
                <a:latin typeface="Source Sans Pro" panose="020B0503030403020204" pitchFamily="34" charset="0"/>
              </a:rPr>
              <a:t> kısımları):</a:t>
            </a:r>
            <a:r>
              <a:rPr lang="tr-TR" b="0" i="0" dirty="0">
                <a:solidFill>
                  <a:srgbClr val="000000"/>
                </a:solidFill>
                <a:effectLst/>
                <a:latin typeface="Source Sans Pro" panose="020B0503030403020204" pitchFamily="34" charset="0"/>
              </a:rPr>
              <a:t> </a:t>
            </a:r>
          </a:p>
          <a:p>
            <a:pPr algn="just"/>
            <a:r>
              <a:rPr lang="tr-TR" b="1" i="0" dirty="0">
                <a:solidFill>
                  <a:srgbClr val="000000"/>
                </a:solidFill>
                <a:effectLst/>
                <a:latin typeface="Source Sans Pro" panose="020B0503030403020204" pitchFamily="34" charset="0"/>
              </a:rPr>
              <a:t>3) Başarı durumu belgesi:</a:t>
            </a:r>
            <a:r>
              <a:rPr lang="tr-TR" b="0" i="0" dirty="0">
                <a:solidFill>
                  <a:srgbClr val="000000"/>
                </a:solidFill>
                <a:effectLst/>
                <a:latin typeface="Source Sans Pro" panose="020B0503030403020204" pitchFamily="34" charset="0"/>
              </a:rPr>
              <a:t> Oradaki başarı durumunuzla ilgili stajda sizden sorumlu kişiden alınacak, başarı durumunuzu belirtir antetli kağıda imzalı belgedir. </a:t>
            </a:r>
          </a:p>
          <a:p>
            <a:pPr algn="just"/>
            <a:r>
              <a:rPr lang="tr-TR" b="1" i="0" dirty="0">
                <a:solidFill>
                  <a:srgbClr val="000000"/>
                </a:solidFill>
                <a:effectLst/>
                <a:latin typeface="Source Sans Pro" panose="020B0503030403020204" pitchFamily="34" charset="0"/>
              </a:rPr>
              <a:t>4) Pasaport fotokopisi </a:t>
            </a:r>
            <a:r>
              <a:rPr lang="tr-TR" b="0" i="0" dirty="0">
                <a:solidFill>
                  <a:srgbClr val="000000"/>
                </a:solidFill>
                <a:effectLst/>
                <a:latin typeface="Source Sans Pro" panose="020B0503030403020204" pitchFamily="34" charset="0"/>
              </a:rPr>
              <a:t>- Pasaportunuz ilk sayfası ile giriş ve çıkışları gösterir sayfalar</a:t>
            </a:r>
            <a:br>
              <a:rPr lang="tr-TR" b="0" i="0" dirty="0">
                <a:solidFill>
                  <a:srgbClr val="000000"/>
                </a:solidFill>
                <a:effectLst/>
                <a:latin typeface="Source Sans Pro" panose="020B0503030403020204" pitchFamily="34" charset="0"/>
              </a:rPr>
            </a:br>
            <a:r>
              <a:rPr lang="tr-TR" b="1" i="0" dirty="0">
                <a:solidFill>
                  <a:srgbClr val="000000"/>
                </a:solidFill>
                <a:effectLst/>
                <a:latin typeface="Source Sans Pro" panose="020B0503030403020204" pitchFamily="34" charset="0"/>
              </a:rPr>
              <a:t>5) AB Anketi - </a:t>
            </a:r>
            <a:r>
              <a:rPr lang="tr-TR" b="0" i="0" dirty="0">
                <a:solidFill>
                  <a:srgbClr val="000000"/>
                </a:solidFill>
                <a:effectLst/>
                <a:latin typeface="Source Sans Pro" panose="020B0503030403020204" pitchFamily="34" charset="0"/>
              </a:rPr>
              <a:t>Yukarıda belirtilen belgelerin ofise iletilmesini takiben tarafınıza e-posta olarak AB Anketi iletilecektir. Bu anketin doldurulması zorunludur. Anketi onaylamanızı takiben başta size %80’i ödenmiş hibenin kalanını da hesabınıza transfer edilecektir.</a:t>
            </a:r>
            <a:br>
              <a:rPr lang="tr-TR" b="0" i="0" dirty="0">
                <a:solidFill>
                  <a:srgbClr val="000000"/>
                </a:solidFill>
                <a:effectLst/>
                <a:latin typeface="Source Sans Pro" panose="020B0503030403020204" pitchFamily="34" charset="0"/>
              </a:rPr>
            </a:br>
            <a:r>
              <a:rPr lang="tr-TR" b="1" i="0" dirty="0">
                <a:solidFill>
                  <a:srgbClr val="000000"/>
                </a:solidFill>
                <a:effectLst/>
                <a:latin typeface="Source Sans Pro" panose="020B0503030403020204" pitchFamily="34" charset="0"/>
              </a:rPr>
              <a:t>7) Tanınma- </a:t>
            </a:r>
            <a:r>
              <a:rPr lang="tr-TR" b="0" i="0" dirty="0">
                <a:solidFill>
                  <a:srgbClr val="000000"/>
                </a:solidFill>
                <a:effectLst/>
                <a:latin typeface="Source Sans Pro" panose="020B0503030403020204" pitchFamily="34" charset="0"/>
              </a:rPr>
              <a:t>Zorunlu stajlarınız için bölüm staj komisyonunuzun onayını takiben, gönüllü olarak yaptığınız stajlarınız için evraklarınızın teslim aşamasından sonra</a:t>
            </a:r>
          </a:p>
        </p:txBody>
      </p:sp>
      <p:pic>
        <p:nvPicPr>
          <p:cNvPr id="7" name="Resim 6">
            <a:extLst>
              <a:ext uri="{FF2B5EF4-FFF2-40B4-BE49-F238E27FC236}">
                <a16:creationId xmlns:a16="http://schemas.microsoft.com/office/drawing/2014/main" id="{C5F5BB08-9ACF-B992-499C-E3CB8BBD4074}"/>
              </a:ext>
            </a:extLst>
          </p:cNvPr>
          <p:cNvPicPr>
            <a:picLocks noChangeAspect="1"/>
          </p:cNvPicPr>
          <p:nvPr/>
        </p:nvPicPr>
        <p:blipFill>
          <a:blip r:embed="rId3"/>
          <a:stretch>
            <a:fillRect/>
          </a:stretch>
        </p:blipFill>
        <p:spPr>
          <a:xfrm>
            <a:off x="323528" y="1813900"/>
            <a:ext cx="2305422" cy="3775339"/>
          </a:xfrm>
          <a:prstGeom prst="rect">
            <a:avLst/>
          </a:prstGeom>
        </p:spPr>
      </p:pic>
      <p:sp>
        <p:nvSpPr>
          <p:cNvPr id="8" name="Metin kutusu 7">
            <a:extLst>
              <a:ext uri="{FF2B5EF4-FFF2-40B4-BE49-F238E27FC236}">
                <a16:creationId xmlns:a16="http://schemas.microsoft.com/office/drawing/2014/main" id="{3F2B589C-945A-AF9B-0C06-31CB7618A5BA}"/>
              </a:ext>
            </a:extLst>
          </p:cNvPr>
          <p:cNvSpPr txBox="1"/>
          <p:nvPr/>
        </p:nvSpPr>
        <p:spPr>
          <a:xfrm>
            <a:off x="827584" y="262389"/>
            <a:ext cx="7704856" cy="707886"/>
          </a:xfrm>
          <a:prstGeom prst="rect">
            <a:avLst/>
          </a:prstGeom>
          <a:noFill/>
        </p:spPr>
        <p:txBody>
          <a:bodyPr wrap="square">
            <a:spAutoFit/>
          </a:bodyPr>
          <a:lstStyle/>
          <a:p>
            <a:r>
              <a:rPr lang="tr-TR" sz="2000" b="1" i="0" dirty="0">
                <a:solidFill>
                  <a:schemeClr val="accent5">
                    <a:lumMod val="75000"/>
                  </a:schemeClr>
                </a:solidFill>
                <a:effectLst/>
                <a:latin typeface="Source Sans Pro" panose="020B0503030403020204" pitchFamily="34" charset="0"/>
              </a:rPr>
              <a:t>HAREKETLİLİK ESNASINDA/DÖNMEDEN EVVEL YAPILMASI GEREKENLER VE DÖNÜŞTE TESLİM EDİLECEK DÖKÜMANLAR</a:t>
            </a:r>
            <a:endParaRPr lang="tr-TR" sz="2000" b="1" dirty="0">
              <a:solidFill>
                <a:schemeClr val="accent5">
                  <a:lumMod val="75000"/>
                </a:schemeClr>
              </a:solidFill>
              <a:latin typeface="Source Sans Pro" panose="020B0503030403020204" pitchFamily="34" charset="0"/>
            </a:endParaRPr>
          </a:p>
        </p:txBody>
      </p:sp>
    </p:spTree>
    <p:extLst>
      <p:ext uri="{BB962C8B-B14F-4D97-AF65-F5344CB8AC3E}">
        <p14:creationId xmlns:p14="http://schemas.microsoft.com/office/powerpoint/2010/main" val="145938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9" y="857250"/>
            <a:ext cx="9155249" cy="3721608"/>
          </a:xfrm>
          <a:prstGeom prst="rect">
            <a:avLst/>
          </a:prstGeom>
        </p:spPr>
      </p:pic>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3714269" y="4905756"/>
            <a:ext cx="1704214" cy="353466"/>
          </a:xfrm>
          <a:prstGeom prst="rect">
            <a:avLst/>
          </a:prstGeom>
        </p:spPr>
      </p:pic>
      <p:sp>
        <p:nvSpPr>
          <p:cNvPr id="8" name="Dikdörtgen 7"/>
          <p:cNvSpPr/>
          <p:nvPr/>
        </p:nvSpPr>
        <p:spPr>
          <a:xfrm>
            <a:off x="2514600" y="5259222"/>
            <a:ext cx="4572000" cy="527132"/>
          </a:xfrm>
          <a:prstGeom prst="rect">
            <a:avLst/>
          </a:prstGeom>
        </p:spPr>
        <p:txBody>
          <a:bodyPr>
            <a:spAutoFit/>
          </a:bodyPr>
          <a:lstStyle/>
          <a:p>
            <a:pPr algn="ctr">
              <a:lnSpc>
                <a:spcPct val="107000"/>
              </a:lnSpc>
            </a:pPr>
            <a:r>
              <a:rPr lang="tr-TR" sz="1350" dirty="0">
                <a:solidFill>
                  <a:srgbClr val="76777A"/>
                </a:solidFill>
                <a:latin typeface="Calibri" panose="020F0502020204030204" pitchFamily="34" charset="0"/>
                <a:ea typeface="Calibri" panose="020F0502020204030204" pitchFamily="34" charset="0"/>
                <a:cs typeface="Times New Roman" panose="02020603050405020304" pitchFamily="18" charset="0"/>
              </a:rPr>
              <a:t>İzmir </a:t>
            </a:r>
            <a:r>
              <a:rPr lang="tr-TR" sz="1350" dirty="0" err="1">
                <a:solidFill>
                  <a:srgbClr val="76777A"/>
                </a:solidFill>
                <a:latin typeface="Calibri" panose="020F0502020204030204" pitchFamily="34" charset="0"/>
                <a:ea typeface="Calibri" panose="020F0502020204030204" pitchFamily="34" charset="0"/>
                <a:cs typeface="Times New Roman" panose="02020603050405020304" pitchFamily="18" charset="0"/>
              </a:rPr>
              <a:t>Bakırçay</a:t>
            </a:r>
            <a:r>
              <a:rPr lang="tr-TR" sz="1350" dirty="0">
                <a:solidFill>
                  <a:srgbClr val="76777A"/>
                </a:solidFill>
                <a:latin typeface="Calibri" panose="020F0502020204030204" pitchFamily="34" charset="0"/>
                <a:ea typeface="Calibri" panose="020F0502020204030204" pitchFamily="34" charset="0"/>
                <a:cs typeface="Times New Roman" panose="02020603050405020304" pitchFamily="18" charset="0"/>
              </a:rPr>
              <a:t> Üniversitesi Seyrek, Menemen, İzmir, Türkiye</a:t>
            </a:r>
            <a:endParaRPr lang="tr-TR" sz="13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tr-TR" sz="1350" u="sng" dirty="0">
                <a:solidFill>
                  <a:srgbClr val="5B9BD5"/>
                </a:solidFill>
                <a:latin typeface="Calibri" panose="020F0502020204030204" pitchFamily="34" charset="0"/>
                <a:ea typeface="Calibri" panose="020F0502020204030204" pitchFamily="34" charset="0"/>
                <a:cs typeface="Times New Roman" panose="02020603050405020304" pitchFamily="18" charset="0"/>
              </a:rPr>
              <a:t>+90 232 493 00 00 </a:t>
            </a:r>
            <a:r>
              <a:rPr lang="tr-TR" sz="1350" dirty="0">
                <a:solidFill>
                  <a:srgbClr val="76777A"/>
                </a:solidFill>
                <a:latin typeface="Calibri" panose="020F0502020204030204" pitchFamily="34" charset="0"/>
                <a:ea typeface="Calibri" panose="020F0502020204030204" pitchFamily="34" charset="0"/>
                <a:cs typeface="Times New Roman" panose="02020603050405020304" pitchFamily="18" charset="0"/>
              </a:rPr>
              <a:t>I </a:t>
            </a:r>
            <a:r>
              <a:rPr lang="tr-TR"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www.bakircay.edu.tr</a:t>
            </a:r>
            <a:endParaRPr lang="tr-TR"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8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21" y="5372078"/>
            <a:ext cx="1889776" cy="392413"/>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323" y="5487703"/>
            <a:ext cx="1399893" cy="152049"/>
          </a:xfrm>
          <a:prstGeom prst="rect">
            <a:avLst/>
          </a:prstGeom>
        </p:spPr>
      </p:pic>
      <p:sp>
        <p:nvSpPr>
          <p:cNvPr id="2" name="Başlık 1">
            <a:extLst>
              <a:ext uri="{FF2B5EF4-FFF2-40B4-BE49-F238E27FC236}">
                <a16:creationId xmlns:a16="http://schemas.microsoft.com/office/drawing/2014/main" id="{F7CBCFDC-533F-D734-ED74-FD8F30276C91}"/>
              </a:ext>
            </a:extLst>
          </p:cNvPr>
          <p:cNvSpPr>
            <a:spLocks noGrp="1"/>
          </p:cNvSpPr>
          <p:nvPr>
            <p:ph type="title"/>
          </p:nvPr>
        </p:nvSpPr>
        <p:spPr>
          <a:xfrm>
            <a:off x="699516" y="433521"/>
            <a:ext cx="7886700" cy="994172"/>
          </a:xfrm>
        </p:spPr>
        <p:txBody>
          <a:bodyPr>
            <a:normAutofit fontScale="90000"/>
          </a:bodyPr>
          <a:lstStyle/>
          <a:p>
            <a:pPr algn="ctr"/>
            <a:r>
              <a:rPr lang="tr-TR" b="1" dirty="0">
                <a:solidFill>
                  <a:schemeClr val="accent5">
                    <a:lumMod val="75000"/>
                  </a:schemeClr>
                </a:solidFill>
              </a:rPr>
              <a:t>ERASMUS+ STAJ HAREKETLİLİĞİ NEDİR?</a:t>
            </a:r>
          </a:p>
        </p:txBody>
      </p:sp>
      <p:pic>
        <p:nvPicPr>
          <p:cNvPr id="8" name="Resim 7">
            <a:extLst>
              <a:ext uri="{FF2B5EF4-FFF2-40B4-BE49-F238E27FC236}">
                <a16:creationId xmlns:a16="http://schemas.microsoft.com/office/drawing/2014/main" id="{48484123-7175-F50C-962F-A247815D00E6}"/>
              </a:ext>
            </a:extLst>
          </p:cNvPr>
          <p:cNvPicPr>
            <a:picLocks noChangeAspect="1"/>
          </p:cNvPicPr>
          <p:nvPr/>
        </p:nvPicPr>
        <p:blipFill>
          <a:blip r:embed="rId4"/>
          <a:stretch>
            <a:fillRect/>
          </a:stretch>
        </p:blipFill>
        <p:spPr>
          <a:xfrm>
            <a:off x="-5226" y="6107800"/>
            <a:ext cx="9144000" cy="770870"/>
          </a:xfrm>
          <a:prstGeom prst="rect">
            <a:avLst/>
          </a:prstGeom>
        </p:spPr>
      </p:pic>
      <p:pic>
        <p:nvPicPr>
          <p:cNvPr id="5" name="Resim 4">
            <a:extLst>
              <a:ext uri="{FF2B5EF4-FFF2-40B4-BE49-F238E27FC236}">
                <a16:creationId xmlns:a16="http://schemas.microsoft.com/office/drawing/2014/main" id="{F0116CA3-4704-6727-231C-178A5AC6D68D}"/>
              </a:ext>
            </a:extLst>
          </p:cNvPr>
          <p:cNvPicPr>
            <a:picLocks noChangeAspect="1"/>
          </p:cNvPicPr>
          <p:nvPr/>
        </p:nvPicPr>
        <p:blipFill>
          <a:blip r:embed="rId5"/>
          <a:stretch>
            <a:fillRect/>
          </a:stretch>
        </p:blipFill>
        <p:spPr>
          <a:xfrm>
            <a:off x="-5226" y="1614457"/>
            <a:ext cx="4433210" cy="4112121"/>
          </a:xfrm>
          <a:prstGeom prst="rect">
            <a:avLst/>
          </a:prstGeom>
        </p:spPr>
      </p:pic>
      <p:sp>
        <p:nvSpPr>
          <p:cNvPr id="12" name="İçerik Yer Tutucusu 2">
            <a:extLst>
              <a:ext uri="{FF2B5EF4-FFF2-40B4-BE49-F238E27FC236}">
                <a16:creationId xmlns:a16="http://schemas.microsoft.com/office/drawing/2014/main" id="{26CD28F6-2401-9BBC-B6E8-02F950780FB7}"/>
              </a:ext>
            </a:extLst>
          </p:cNvPr>
          <p:cNvSpPr>
            <a:spLocks noGrp="1"/>
          </p:cNvSpPr>
          <p:nvPr>
            <p:ph idx="1"/>
          </p:nvPr>
        </p:nvSpPr>
        <p:spPr>
          <a:xfrm>
            <a:off x="3820634" y="1518174"/>
            <a:ext cx="5323366" cy="4996786"/>
          </a:xfrm>
        </p:spPr>
        <p:txBody>
          <a:bodyPr>
            <a:noAutofit/>
          </a:bodyPr>
          <a:lstStyle/>
          <a:p>
            <a:pPr>
              <a:buFont typeface="Wingdings" panose="05000000000000000000" pitchFamily="2" charset="2"/>
              <a:buChar char="v"/>
            </a:pPr>
            <a:r>
              <a:rPr lang="tr-TR" sz="2400" dirty="0"/>
              <a:t>Öğrenci Staj Hareketliliği faaliyeti, yükseköğretim kurumunda kayıtlı bir öğrencinin akademik çalışma alanıyla ilgili olarak yurt dışındaki bir işletmede, bir araştırma enstitüsünde, bir laboratuvarda veya bir kurum veya kuruluşta staj yapmasıdır. </a:t>
            </a:r>
          </a:p>
          <a:p>
            <a:pPr>
              <a:buFont typeface="Wingdings" panose="05000000000000000000" pitchFamily="2" charset="2"/>
              <a:buChar char="v"/>
            </a:pPr>
            <a:r>
              <a:rPr lang="tr-TR" sz="2400" dirty="0"/>
              <a:t>Öğrenciler, yurt dışındaki bir işletmede, bir araştırma enstitüsünde, bir laboratuvarda, bir kuruluş ya da ilgili başka bir çalışma yerinde staj faaliyeti gerçekleştirebilir. </a:t>
            </a:r>
          </a:p>
        </p:txBody>
      </p:sp>
    </p:spTree>
    <p:extLst>
      <p:ext uri="{BB962C8B-B14F-4D97-AF65-F5344CB8AC3E}">
        <p14:creationId xmlns:p14="http://schemas.microsoft.com/office/powerpoint/2010/main" val="77088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21" y="5372078"/>
            <a:ext cx="1889776" cy="392413"/>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323" y="5487703"/>
            <a:ext cx="1399893" cy="152049"/>
          </a:xfrm>
          <a:prstGeom prst="rect">
            <a:avLst/>
          </a:prstGeom>
        </p:spPr>
      </p:pic>
      <p:sp>
        <p:nvSpPr>
          <p:cNvPr id="2" name="Başlık 1">
            <a:extLst>
              <a:ext uri="{FF2B5EF4-FFF2-40B4-BE49-F238E27FC236}">
                <a16:creationId xmlns:a16="http://schemas.microsoft.com/office/drawing/2014/main" id="{F7CBCFDC-533F-D734-ED74-FD8F30276C91}"/>
              </a:ext>
            </a:extLst>
          </p:cNvPr>
          <p:cNvSpPr>
            <a:spLocks noGrp="1"/>
          </p:cNvSpPr>
          <p:nvPr>
            <p:ph type="title"/>
          </p:nvPr>
        </p:nvSpPr>
        <p:spPr>
          <a:xfrm>
            <a:off x="179512" y="158968"/>
            <a:ext cx="8568952" cy="994172"/>
          </a:xfrm>
        </p:spPr>
        <p:txBody>
          <a:bodyPr>
            <a:normAutofit fontScale="90000"/>
          </a:bodyPr>
          <a:lstStyle/>
          <a:p>
            <a:pPr algn="ctr"/>
            <a:r>
              <a:rPr lang="tr-TR" b="1" dirty="0">
                <a:solidFill>
                  <a:schemeClr val="accent5">
                    <a:lumMod val="75000"/>
                  </a:schemeClr>
                </a:solidFill>
              </a:rPr>
              <a:t>ERASMUS+ STAJ HAREKETLİLİĞİ NEDİR?</a:t>
            </a:r>
          </a:p>
        </p:txBody>
      </p:sp>
      <p:pic>
        <p:nvPicPr>
          <p:cNvPr id="8" name="Resim 7">
            <a:extLst>
              <a:ext uri="{FF2B5EF4-FFF2-40B4-BE49-F238E27FC236}">
                <a16:creationId xmlns:a16="http://schemas.microsoft.com/office/drawing/2014/main" id="{48484123-7175-F50C-962F-A247815D00E6}"/>
              </a:ext>
            </a:extLst>
          </p:cNvPr>
          <p:cNvPicPr>
            <a:picLocks noChangeAspect="1"/>
          </p:cNvPicPr>
          <p:nvPr/>
        </p:nvPicPr>
        <p:blipFill>
          <a:blip r:embed="rId4"/>
          <a:stretch>
            <a:fillRect/>
          </a:stretch>
        </p:blipFill>
        <p:spPr>
          <a:xfrm>
            <a:off x="-5226" y="6107800"/>
            <a:ext cx="9144000" cy="770870"/>
          </a:xfrm>
          <a:prstGeom prst="rect">
            <a:avLst/>
          </a:prstGeom>
        </p:spPr>
      </p:pic>
      <p:sp>
        <p:nvSpPr>
          <p:cNvPr id="12" name="İçerik Yer Tutucusu 2">
            <a:extLst>
              <a:ext uri="{FF2B5EF4-FFF2-40B4-BE49-F238E27FC236}">
                <a16:creationId xmlns:a16="http://schemas.microsoft.com/office/drawing/2014/main" id="{26CD28F6-2401-9BBC-B6E8-02F950780FB7}"/>
              </a:ext>
            </a:extLst>
          </p:cNvPr>
          <p:cNvSpPr>
            <a:spLocks noGrp="1"/>
          </p:cNvSpPr>
          <p:nvPr>
            <p:ph idx="1"/>
          </p:nvPr>
        </p:nvSpPr>
        <p:spPr>
          <a:xfrm>
            <a:off x="478521" y="930607"/>
            <a:ext cx="8379219" cy="4996786"/>
          </a:xfrm>
        </p:spPr>
        <p:txBody>
          <a:bodyPr>
            <a:noAutofit/>
          </a:bodyPr>
          <a:lstStyle/>
          <a:p>
            <a:pPr>
              <a:buFont typeface="Wingdings" panose="05000000000000000000" pitchFamily="2" charset="2"/>
              <a:buChar char="v"/>
            </a:pPr>
            <a:r>
              <a:rPr lang="tr-TR" sz="2400" dirty="0"/>
              <a:t>Staj Hareketliliği, öğrencilerin temel ve mesleki bilgi, beceri ve yeterlilik seviyesini yükseltmeyi; yabancı dil yeterliliklerini artırmayı; kültürlerarası diyaloğu güçlendirmeyi; işgücü piyasasına aktif olarak katılmalarını amaçlamaktadır.</a:t>
            </a:r>
          </a:p>
          <a:p>
            <a:pPr>
              <a:buFont typeface="Wingdings" panose="05000000000000000000" pitchFamily="2" charset="2"/>
              <a:buChar char="v"/>
            </a:pPr>
            <a:r>
              <a:rPr lang="tr-TR" sz="2400" dirty="0"/>
              <a:t>Staj Faaliyeti için önceden imzalanmış bir kurumlararası anlaşma olması şartı bulunmamaktadır. </a:t>
            </a:r>
          </a:p>
          <a:p>
            <a:pPr>
              <a:buFont typeface="Wingdings" panose="05000000000000000000" pitchFamily="2" charset="2"/>
              <a:buChar char="v"/>
            </a:pPr>
            <a:r>
              <a:rPr lang="tr-TR" sz="2400" dirty="0"/>
              <a:t>Staj faaliyetine başvuracak öğrencilerimizin staj yapacakları kurumu kendilerinin bulması gerekmektedir</a:t>
            </a:r>
          </a:p>
        </p:txBody>
      </p:sp>
      <p:pic>
        <p:nvPicPr>
          <p:cNvPr id="4" name="Resim 3">
            <a:extLst>
              <a:ext uri="{FF2B5EF4-FFF2-40B4-BE49-F238E27FC236}">
                <a16:creationId xmlns:a16="http://schemas.microsoft.com/office/drawing/2014/main" id="{A780E2B8-B386-3C7F-13E5-1750B49EA58F}"/>
              </a:ext>
            </a:extLst>
          </p:cNvPr>
          <p:cNvPicPr>
            <a:picLocks noChangeAspect="1"/>
          </p:cNvPicPr>
          <p:nvPr/>
        </p:nvPicPr>
        <p:blipFill>
          <a:blip r:embed="rId5"/>
          <a:stretch>
            <a:fillRect/>
          </a:stretch>
        </p:blipFill>
        <p:spPr>
          <a:xfrm>
            <a:off x="1703163" y="4078748"/>
            <a:ext cx="5727221" cy="2029052"/>
          </a:xfrm>
          <a:prstGeom prst="rect">
            <a:avLst/>
          </a:prstGeom>
        </p:spPr>
      </p:pic>
    </p:spTree>
    <p:extLst>
      <p:ext uri="{BB962C8B-B14F-4D97-AF65-F5344CB8AC3E}">
        <p14:creationId xmlns:p14="http://schemas.microsoft.com/office/powerpoint/2010/main" val="187243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97224C8-F4C5-2EC3-F60B-1F25F5943973}"/>
              </a:ext>
            </a:extLst>
          </p:cNvPr>
          <p:cNvPicPr>
            <a:picLocks noChangeAspect="1"/>
          </p:cNvPicPr>
          <p:nvPr/>
        </p:nvPicPr>
        <p:blipFill>
          <a:blip r:embed="rId2"/>
          <a:stretch>
            <a:fillRect/>
          </a:stretch>
        </p:blipFill>
        <p:spPr>
          <a:xfrm>
            <a:off x="-27511" y="6028901"/>
            <a:ext cx="9144000" cy="829099"/>
          </a:xfrm>
          <a:prstGeom prst="rect">
            <a:avLst/>
          </a:prstGeom>
        </p:spPr>
      </p:pic>
      <p:sp>
        <p:nvSpPr>
          <p:cNvPr id="2" name="Başlık 1">
            <a:extLst>
              <a:ext uri="{FF2B5EF4-FFF2-40B4-BE49-F238E27FC236}">
                <a16:creationId xmlns:a16="http://schemas.microsoft.com/office/drawing/2014/main" id="{353F3FFD-DCCF-395A-A01A-2DF9266253EC}"/>
              </a:ext>
            </a:extLst>
          </p:cNvPr>
          <p:cNvSpPr>
            <a:spLocks noGrp="1"/>
          </p:cNvSpPr>
          <p:nvPr>
            <p:ph type="title"/>
          </p:nvPr>
        </p:nvSpPr>
        <p:spPr>
          <a:xfrm>
            <a:off x="699516" y="433521"/>
            <a:ext cx="7886700" cy="994172"/>
          </a:xfrm>
        </p:spPr>
        <p:txBody>
          <a:bodyPr>
            <a:normAutofit fontScale="90000"/>
          </a:bodyPr>
          <a:lstStyle/>
          <a:p>
            <a:pPr algn="ctr"/>
            <a:r>
              <a:rPr lang="tr-TR" b="1" dirty="0">
                <a:solidFill>
                  <a:schemeClr val="accent5">
                    <a:lumMod val="75000"/>
                  </a:schemeClr>
                </a:solidFill>
              </a:rPr>
              <a:t>ERASMUS+ STAJ HAREKETLİLİĞİNİN SÜRESİ NEDİR?</a:t>
            </a:r>
          </a:p>
        </p:txBody>
      </p:sp>
      <p:sp>
        <p:nvSpPr>
          <p:cNvPr id="8" name="İçerik Yer Tutucusu 2">
            <a:extLst>
              <a:ext uri="{FF2B5EF4-FFF2-40B4-BE49-F238E27FC236}">
                <a16:creationId xmlns:a16="http://schemas.microsoft.com/office/drawing/2014/main" id="{F057B4EF-6CB2-8C8D-521B-AE67A8A3D786}"/>
              </a:ext>
            </a:extLst>
          </p:cNvPr>
          <p:cNvSpPr>
            <a:spLocks noGrp="1"/>
          </p:cNvSpPr>
          <p:nvPr>
            <p:ph idx="1"/>
          </p:nvPr>
        </p:nvSpPr>
        <p:spPr>
          <a:xfrm>
            <a:off x="3152883" y="1556792"/>
            <a:ext cx="6012160" cy="5143119"/>
          </a:xfrm>
        </p:spPr>
        <p:txBody>
          <a:bodyPr>
            <a:noAutofit/>
          </a:bodyPr>
          <a:lstStyle/>
          <a:p>
            <a:pPr>
              <a:buFont typeface="Wingdings" panose="05000000000000000000" pitchFamily="2" charset="2"/>
              <a:buChar char="v"/>
            </a:pPr>
            <a:r>
              <a:rPr lang="tr-TR" sz="2200" dirty="0"/>
              <a:t>Her öğrenci, Erasmus+ Programı kapsamında bulunduğu öğrenim kademesinde, hibeli veya </a:t>
            </a:r>
            <a:r>
              <a:rPr lang="tr-TR" sz="2200" dirty="0" err="1"/>
              <a:t>hibesiz</a:t>
            </a:r>
            <a:r>
              <a:rPr lang="tr-TR" sz="2200" dirty="0"/>
              <a:t> toplamda en fazla 12 ay Erasmus’tan yararlanabilir. </a:t>
            </a:r>
          </a:p>
          <a:p>
            <a:pPr>
              <a:buFont typeface="Wingdings" panose="05000000000000000000" pitchFamily="2" charset="2"/>
              <a:buChar char="v"/>
            </a:pPr>
            <a:r>
              <a:rPr lang="tr-TR" sz="2200" dirty="0"/>
              <a:t>Her öğrenim kademesinde (lisans /yüksek lisans/doktora) ayrı ve yeni bir 12 aylık süreye hak kazanılması söz konusudur. </a:t>
            </a:r>
          </a:p>
          <a:p>
            <a:pPr>
              <a:buFont typeface="Wingdings" panose="05000000000000000000" pitchFamily="2" charset="2"/>
              <a:buChar char="v"/>
            </a:pPr>
            <a:r>
              <a:rPr lang="tr-TR" sz="2200" dirty="0"/>
              <a:t>Üniversitemiz UİDPK komisyonu Kararınca 2 Ay </a:t>
            </a:r>
            <a:r>
              <a:rPr lang="tr-TR" sz="2200" dirty="0" err="1"/>
              <a:t>hibelendirilir</a:t>
            </a:r>
            <a:r>
              <a:rPr lang="tr-TR" sz="2200" dirty="0"/>
              <a:t>.</a:t>
            </a:r>
          </a:p>
          <a:p>
            <a:pPr>
              <a:buFont typeface="Wingdings" panose="05000000000000000000" pitchFamily="2" charset="2"/>
              <a:buChar char="v"/>
            </a:pPr>
            <a:r>
              <a:rPr lang="tr-TR" sz="2200" dirty="0"/>
              <a:t>Hibeye esas </a:t>
            </a:r>
            <a:r>
              <a:rPr lang="tr-TR" sz="2200" dirty="0" err="1"/>
              <a:t>minumum</a:t>
            </a:r>
            <a:r>
              <a:rPr lang="tr-TR" sz="2200" dirty="0"/>
              <a:t> süre 60 gün.</a:t>
            </a:r>
          </a:p>
          <a:p>
            <a:pPr>
              <a:buFont typeface="Wingdings" panose="05000000000000000000" pitchFamily="2" charset="2"/>
              <a:buChar char="v"/>
            </a:pPr>
            <a:r>
              <a:rPr lang="tr-TR" sz="2200" dirty="0"/>
              <a:t>Asgari sürede hareketlilik, proje bitiş süresi olan 1 EKİM 2023’e kadar gerçekleştirilmelidir. </a:t>
            </a:r>
          </a:p>
          <a:p>
            <a:pPr>
              <a:buFont typeface="Wingdings" panose="05000000000000000000" pitchFamily="2" charset="2"/>
              <a:buChar char="v"/>
            </a:pPr>
            <a:endParaRPr lang="tr-TR" sz="2400" dirty="0"/>
          </a:p>
        </p:txBody>
      </p:sp>
      <p:pic>
        <p:nvPicPr>
          <p:cNvPr id="10" name="Resim 9">
            <a:extLst>
              <a:ext uri="{FF2B5EF4-FFF2-40B4-BE49-F238E27FC236}">
                <a16:creationId xmlns:a16="http://schemas.microsoft.com/office/drawing/2014/main" id="{C37716DE-AE05-A1E2-A6D3-65562CF28FDA}"/>
              </a:ext>
            </a:extLst>
          </p:cNvPr>
          <p:cNvPicPr>
            <a:picLocks noChangeAspect="1"/>
          </p:cNvPicPr>
          <p:nvPr/>
        </p:nvPicPr>
        <p:blipFill>
          <a:blip r:embed="rId3"/>
          <a:stretch>
            <a:fillRect/>
          </a:stretch>
        </p:blipFill>
        <p:spPr>
          <a:xfrm>
            <a:off x="179512" y="1832224"/>
            <a:ext cx="2952328" cy="3744416"/>
          </a:xfrm>
          <a:prstGeom prst="rect">
            <a:avLst/>
          </a:prstGeom>
        </p:spPr>
      </p:pic>
    </p:spTree>
    <p:extLst>
      <p:ext uri="{BB962C8B-B14F-4D97-AF65-F5344CB8AC3E}">
        <p14:creationId xmlns:p14="http://schemas.microsoft.com/office/powerpoint/2010/main" val="112294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1842B62-53BC-FDD6-4E8C-7DD690B92364}"/>
              </a:ext>
            </a:extLst>
          </p:cNvPr>
          <p:cNvPicPr>
            <a:picLocks noChangeAspect="1"/>
          </p:cNvPicPr>
          <p:nvPr/>
        </p:nvPicPr>
        <p:blipFill>
          <a:blip r:embed="rId2"/>
          <a:stretch>
            <a:fillRect/>
          </a:stretch>
        </p:blipFill>
        <p:spPr>
          <a:xfrm>
            <a:off x="12993" y="6123201"/>
            <a:ext cx="9144000" cy="829099"/>
          </a:xfrm>
          <a:prstGeom prst="rect">
            <a:avLst/>
          </a:prstGeom>
        </p:spPr>
      </p:pic>
      <p:pic>
        <p:nvPicPr>
          <p:cNvPr id="6" name="Resim 5">
            <a:extLst>
              <a:ext uri="{FF2B5EF4-FFF2-40B4-BE49-F238E27FC236}">
                <a16:creationId xmlns:a16="http://schemas.microsoft.com/office/drawing/2014/main" id="{A6372954-04EB-933D-FF8C-A73DBA4ADA0C}"/>
              </a:ext>
            </a:extLst>
          </p:cNvPr>
          <p:cNvPicPr>
            <a:picLocks noChangeAspect="1"/>
          </p:cNvPicPr>
          <p:nvPr/>
        </p:nvPicPr>
        <p:blipFill>
          <a:blip r:embed="rId3"/>
          <a:stretch>
            <a:fillRect/>
          </a:stretch>
        </p:blipFill>
        <p:spPr>
          <a:xfrm>
            <a:off x="1763688" y="1340768"/>
            <a:ext cx="5870972" cy="4723035"/>
          </a:xfrm>
          <a:prstGeom prst="rect">
            <a:avLst/>
          </a:prstGeom>
        </p:spPr>
      </p:pic>
      <p:sp>
        <p:nvSpPr>
          <p:cNvPr id="7" name="Başlık 1">
            <a:extLst>
              <a:ext uri="{FF2B5EF4-FFF2-40B4-BE49-F238E27FC236}">
                <a16:creationId xmlns:a16="http://schemas.microsoft.com/office/drawing/2014/main" id="{6EE618B4-CF8B-4B4F-9906-1C859B9D142F}"/>
              </a:ext>
            </a:extLst>
          </p:cNvPr>
          <p:cNvSpPr>
            <a:spLocks noGrp="1"/>
          </p:cNvSpPr>
          <p:nvPr>
            <p:ph type="title"/>
          </p:nvPr>
        </p:nvSpPr>
        <p:spPr>
          <a:xfrm>
            <a:off x="251520" y="269898"/>
            <a:ext cx="8734436" cy="994172"/>
          </a:xfrm>
        </p:spPr>
        <p:txBody>
          <a:bodyPr>
            <a:normAutofit fontScale="90000"/>
          </a:bodyPr>
          <a:lstStyle/>
          <a:p>
            <a:pPr algn="ctr"/>
            <a:r>
              <a:rPr lang="tr-TR" b="1" dirty="0">
                <a:solidFill>
                  <a:schemeClr val="accent5">
                    <a:lumMod val="75000"/>
                  </a:schemeClr>
                </a:solidFill>
              </a:rPr>
              <a:t>ERASMUS+ STAJ HAREKETLİLİĞİ HİBELERİ</a:t>
            </a:r>
          </a:p>
        </p:txBody>
      </p:sp>
    </p:spTree>
    <p:extLst>
      <p:ext uri="{BB962C8B-B14F-4D97-AF65-F5344CB8AC3E}">
        <p14:creationId xmlns:p14="http://schemas.microsoft.com/office/powerpoint/2010/main" val="61000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0FBE2B1-BBBE-E7D7-E4DB-E832D3A1DFE1}"/>
              </a:ext>
            </a:extLst>
          </p:cNvPr>
          <p:cNvPicPr>
            <a:picLocks noChangeAspect="1"/>
          </p:cNvPicPr>
          <p:nvPr/>
        </p:nvPicPr>
        <p:blipFill>
          <a:blip r:embed="rId2"/>
          <a:stretch>
            <a:fillRect/>
          </a:stretch>
        </p:blipFill>
        <p:spPr>
          <a:xfrm>
            <a:off x="0" y="6049861"/>
            <a:ext cx="9144000" cy="829099"/>
          </a:xfrm>
          <a:prstGeom prst="rect">
            <a:avLst/>
          </a:prstGeom>
        </p:spPr>
      </p:pic>
      <p:sp>
        <p:nvSpPr>
          <p:cNvPr id="2" name="Başlık 1">
            <a:extLst>
              <a:ext uri="{FF2B5EF4-FFF2-40B4-BE49-F238E27FC236}">
                <a16:creationId xmlns:a16="http://schemas.microsoft.com/office/drawing/2014/main" id="{320A29AA-9606-09C2-BFAE-ED26124FCA24}"/>
              </a:ext>
            </a:extLst>
          </p:cNvPr>
          <p:cNvSpPr>
            <a:spLocks noGrp="1"/>
          </p:cNvSpPr>
          <p:nvPr>
            <p:ph type="title"/>
          </p:nvPr>
        </p:nvSpPr>
        <p:spPr>
          <a:xfrm>
            <a:off x="628650" y="269898"/>
            <a:ext cx="7886700" cy="994172"/>
          </a:xfrm>
        </p:spPr>
        <p:txBody>
          <a:bodyPr>
            <a:normAutofit fontScale="90000"/>
          </a:bodyPr>
          <a:lstStyle/>
          <a:p>
            <a:pPr algn="ctr"/>
            <a:r>
              <a:rPr lang="tr-TR" b="1" dirty="0">
                <a:solidFill>
                  <a:schemeClr val="accent5">
                    <a:lumMod val="75000"/>
                  </a:schemeClr>
                </a:solidFill>
              </a:rPr>
              <a:t>ERASMUS+ STAJ HAREKETLİLİĞİ HİBELERİ NE KADARDIR?</a:t>
            </a:r>
          </a:p>
        </p:txBody>
      </p:sp>
      <p:sp>
        <p:nvSpPr>
          <p:cNvPr id="6" name="İçerik Yer Tutucusu 2">
            <a:extLst>
              <a:ext uri="{FF2B5EF4-FFF2-40B4-BE49-F238E27FC236}">
                <a16:creationId xmlns:a16="http://schemas.microsoft.com/office/drawing/2014/main" id="{1CE0C2D5-4B9D-7718-9EEE-C7167201242E}"/>
              </a:ext>
            </a:extLst>
          </p:cNvPr>
          <p:cNvSpPr>
            <a:spLocks noGrp="1"/>
          </p:cNvSpPr>
          <p:nvPr>
            <p:ph idx="1"/>
          </p:nvPr>
        </p:nvSpPr>
        <p:spPr>
          <a:xfrm>
            <a:off x="3995936" y="1442436"/>
            <a:ext cx="5021412" cy="4996786"/>
          </a:xfrm>
        </p:spPr>
        <p:txBody>
          <a:bodyPr>
            <a:noAutofit/>
          </a:bodyPr>
          <a:lstStyle/>
          <a:p>
            <a:pPr>
              <a:buFont typeface="Wingdings" panose="05000000000000000000" pitchFamily="2" charset="2"/>
              <a:buChar char="v"/>
            </a:pPr>
            <a:r>
              <a:rPr lang="tr-TR" sz="2400" dirty="0"/>
              <a:t>Her Öğrencilere, hareketlilik başlangıcında gerekli tüm şartları yerine getirmelerinin ardından, hibelerinin % 80’i ödenir. </a:t>
            </a:r>
          </a:p>
          <a:p>
            <a:pPr>
              <a:buFont typeface="Wingdings" panose="05000000000000000000" pitchFamily="2" charset="2"/>
              <a:buChar char="v"/>
            </a:pPr>
            <a:r>
              <a:rPr lang="tr-TR" sz="2400" dirty="0"/>
              <a:t>Değişim sonunda ise, yine gerekli tüm şartları yerine getirmelerinin ardından hibelerinin % 20’si ödenir. </a:t>
            </a:r>
          </a:p>
          <a:p>
            <a:pPr>
              <a:buFont typeface="Wingdings" panose="05000000000000000000" pitchFamily="2" charset="2"/>
              <a:buChar char="v"/>
            </a:pPr>
            <a:r>
              <a:rPr lang="tr-TR" sz="2400" dirty="0"/>
              <a:t>Ancak, öğrenciler yapmakla yükümlü oldukları sorumlulukları yerine getirmediği takdirde, Erasmus stajı iptal edilir ve tarafına ödenen hibenin iadesi talep edilir.</a:t>
            </a:r>
          </a:p>
          <a:p>
            <a:pPr>
              <a:buFont typeface="Wingdings" panose="05000000000000000000" pitchFamily="2" charset="2"/>
              <a:buChar char="v"/>
            </a:pPr>
            <a:endParaRPr lang="tr-TR" sz="2400" dirty="0"/>
          </a:p>
        </p:txBody>
      </p:sp>
      <p:pic>
        <p:nvPicPr>
          <p:cNvPr id="10" name="Resim 9">
            <a:extLst>
              <a:ext uri="{FF2B5EF4-FFF2-40B4-BE49-F238E27FC236}">
                <a16:creationId xmlns:a16="http://schemas.microsoft.com/office/drawing/2014/main" id="{49A8A092-E049-D0AC-0661-A7A5BB9F2CC8}"/>
              </a:ext>
            </a:extLst>
          </p:cNvPr>
          <p:cNvPicPr>
            <a:picLocks noChangeAspect="1"/>
          </p:cNvPicPr>
          <p:nvPr/>
        </p:nvPicPr>
        <p:blipFill>
          <a:blip r:embed="rId3"/>
          <a:stretch>
            <a:fillRect/>
          </a:stretch>
        </p:blipFill>
        <p:spPr>
          <a:xfrm>
            <a:off x="899592" y="1452107"/>
            <a:ext cx="2825676" cy="4597754"/>
          </a:xfrm>
          <a:prstGeom prst="rect">
            <a:avLst/>
          </a:prstGeom>
        </p:spPr>
      </p:pic>
    </p:spTree>
    <p:extLst>
      <p:ext uri="{BB962C8B-B14F-4D97-AF65-F5344CB8AC3E}">
        <p14:creationId xmlns:p14="http://schemas.microsoft.com/office/powerpoint/2010/main" val="128896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79EB0C5-D2F5-39E0-9C81-D5570DFB52EE}"/>
              </a:ext>
            </a:extLst>
          </p:cNvPr>
          <p:cNvPicPr>
            <a:picLocks noChangeAspect="1"/>
          </p:cNvPicPr>
          <p:nvPr/>
        </p:nvPicPr>
        <p:blipFill>
          <a:blip r:embed="rId2"/>
          <a:stretch>
            <a:fillRect/>
          </a:stretch>
        </p:blipFill>
        <p:spPr>
          <a:xfrm>
            <a:off x="0" y="6096000"/>
            <a:ext cx="9144000" cy="829099"/>
          </a:xfrm>
          <a:prstGeom prst="rect">
            <a:avLst/>
          </a:prstGeom>
        </p:spPr>
      </p:pic>
      <p:sp>
        <p:nvSpPr>
          <p:cNvPr id="2" name="Başlık 1">
            <a:extLst>
              <a:ext uri="{FF2B5EF4-FFF2-40B4-BE49-F238E27FC236}">
                <a16:creationId xmlns:a16="http://schemas.microsoft.com/office/drawing/2014/main" id="{99D824CA-AF04-67CF-875C-E8A28C183392}"/>
              </a:ext>
            </a:extLst>
          </p:cNvPr>
          <p:cNvSpPr>
            <a:spLocks noGrp="1"/>
          </p:cNvSpPr>
          <p:nvPr>
            <p:ph type="title"/>
          </p:nvPr>
        </p:nvSpPr>
        <p:spPr>
          <a:xfrm>
            <a:off x="628650" y="269898"/>
            <a:ext cx="7886700" cy="994172"/>
          </a:xfrm>
        </p:spPr>
        <p:txBody>
          <a:bodyPr>
            <a:normAutofit fontScale="90000"/>
          </a:bodyPr>
          <a:lstStyle/>
          <a:p>
            <a:pPr algn="ctr"/>
            <a:r>
              <a:rPr lang="tr-TR" b="1" dirty="0">
                <a:solidFill>
                  <a:schemeClr val="accent5">
                    <a:lumMod val="75000"/>
                  </a:schemeClr>
                </a:solidFill>
              </a:rPr>
              <a:t>ERASMUS+ STAJ HAREKETLİLİĞİ EK HİBE DESTEKLERİ</a:t>
            </a:r>
          </a:p>
        </p:txBody>
      </p:sp>
      <p:sp>
        <p:nvSpPr>
          <p:cNvPr id="5" name="Metin kutusu 4">
            <a:extLst>
              <a:ext uri="{FF2B5EF4-FFF2-40B4-BE49-F238E27FC236}">
                <a16:creationId xmlns:a16="http://schemas.microsoft.com/office/drawing/2014/main" id="{81F85923-9346-983B-8F14-3C6AF306138A}"/>
              </a:ext>
            </a:extLst>
          </p:cNvPr>
          <p:cNvSpPr txBox="1"/>
          <p:nvPr/>
        </p:nvSpPr>
        <p:spPr>
          <a:xfrm>
            <a:off x="3563888" y="1191537"/>
            <a:ext cx="5256584" cy="5355312"/>
          </a:xfrm>
          <a:prstGeom prst="rect">
            <a:avLst/>
          </a:prstGeom>
          <a:noFill/>
        </p:spPr>
        <p:txBody>
          <a:bodyPr wrap="square">
            <a:spAutoFit/>
          </a:bodyPr>
          <a:lstStyle/>
          <a:p>
            <a:pPr algn="just"/>
            <a:r>
              <a:rPr lang="tr-TR" b="1" i="0" dirty="0">
                <a:solidFill>
                  <a:srgbClr val="000000"/>
                </a:solidFill>
                <a:effectLst/>
                <a:latin typeface="Arial" panose="020B0604020202020204" pitchFamily="34" charset="0"/>
              </a:rPr>
              <a:t>Erasmus+ Programı Özel İhtiyaç Desteği</a:t>
            </a:r>
            <a:endParaRPr lang="tr-TR" b="0" i="0" dirty="0">
              <a:solidFill>
                <a:srgbClr val="000000"/>
              </a:solidFill>
              <a:effectLst/>
              <a:latin typeface="Arial" panose="020B0604020202020204" pitchFamily="34" charset="0"/>
            </a:endParaRPr>
          </a:p>
          <a:p>
            <a:pPr algn="just"/>
            <a:r>
              <a:rPr lang="tr-TR" b="0" i="0" dirty="0">
                <a:solidFill>
                  <a:srgbClr val="000000"/>
                </a:solidFill>
                <a:effectLst/>
                <a:latin typeface="Arial" panose="020B0604020202020204" pitchFamily="34" charset="0"/>
              </a:rPr>
              <a:t>Erasmus+, ek bir hibe desteği olmaksızın faaliyetlere katılmaları mümkün olmayacak durumdaki fiziksel, zihinsel veya sağlıkla ilgili özel durumu olan öğrenci ve personel için rehberlik, karşılama, fiziksel erişim, pedagojik ve teknik destek ve özellikle ek giderlere katkı sağlamaya yönelik destektir.</a:t>
            </a:r>
          </a:p>
          <a:p>
            <a:pPr algn="just"/>
            <a:endParaRPr lang="tr-TR" dirty="0">
              <a:solidFill>
                <a:srgbClr val="000000"/>
              </a:solidFill>
              <a:latin typeface="Arial" panose="020B0604020202020204" pitchFamily="34" charset="0"/>
            </a:endParaRPr>
          </a:p>
          <a:p>
            <a:pPr algn="just"/>
            <a:r>
              <a:rPr lang="tr-TR" b="0" i="0" dirty="0">
                <a:solidFill>
                  <a:srgbClr val="000000"/>
                </a:solidFill>
                <a:effectLst/>
                <a:latin typeface="Arial" panose="020B0604020202020204" pitchFamily="34" charset="0"/>
              </a:rPr>
              <a:t>Erasmus+ hareketliliğinizle ilgili bireysel ihtiyaçlara yönelik desteklenmesi uygun olabilecek alanlar; uygun konaklama, seyahat için yardım, tıbbi refakat, destek teçhizat, uygun öğrenim materyalleri, refakatçi vb. içerir.</a:t>
            </a:r>
          </a:p>
          <a:p>
            <a:pPr algn="just"/>
            <a:endParaRPr lang="tr-TR" dirty="0">
              <a:solidFill>
                <a:srgbClr val="000000"/>
              </a:solidFill>
              <a:latin typeface="Arial" panose="020B0604020202020204" pitchFamily="34" charset="0"/>
            </a:endParaRPr>
          </a:p>
          <a:p>
            <a:pPr algn="just"/>
            <a:r>
              <a:rPr lang="tr-TR" b="0" i="0" dirty="0">
                <a:solidFill>
                  <a:srgbClr val="000000"/>
                </a:solidFill>
                <a:effectLst/>
                <a:latin typeface="Arial" panose="020B0604020202020204" pitchFamily="34" charset="0"/>
              </a:rPr>
              <a:t>“Engellilik Sağlık Kurulu raporu ile belgelenmiş en az %70 engel oranına sahip engelliler için geçerlidir.</a:t>
            </a:r>
          </a:p>
          <a:p>
            <a:pPr algn="just"/>
            <a:endParaRPr lang="tr-TR" b="0" i="0" dirty="0">
              <a:solidFill>
                <a:srgbClr val="000000"/>
              </a:solidFill>
              <a:effectLst/>
              <a:latin typeface="Arial" panose="020B0604020202020204" pitchFamily="34" charset="0"/>
            </a:endParaRPr>
          </a:p>
        </p:txBody>
      </p:sp>
      <p:pic>
        <p:nvPicPr>
          <p:cNvPr id="7" name="Picture 2">
            <a:extLst>
              <a:ext uri="{FF2B5EF4-FFF2-40B4-BE49-F238E27FC236}">
                <a16:creationId xmlns:a16="http://schemas.microsoft.com/office/drawing/2014/main" id="{9EE5EFB4-2876-33DE-AD00-A54D636CB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9" y="1772816"/>
            <a:ext cx="333375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623152-D531-45AB-5359-47A75295201F}"/>
              </a:ext>
            </a:extLst>
          </p:cNvPr>
          <p:cNvPicPr>
            <a:picLocks noChangeAspect="1"/>
          </p:cNvPicPr>
          <p:nvPr/>
        </p:nvPicPr>
        <p:blipFill>
          <a:blip r:embed="rId2"/>
          <a:stretch>
            <a:fillRect/>
          </a:stretch>
        </p:blipFill>
        <p:spPr>
          <a:xfrm>
            <a:off x="0" y="6096000"/>
            <a:ext cx="9144000" cy="829099"/>
          </a:xfrm>
          <a:prstGeom prst="rect">
            <a:avLst/>
          </a:prstGeom>
        </p:spPr>
      </p:pic>
      <p:sp>
        <p:nvSpPr>
          <p:cNvPr id="2" name="Başlık 1">
            <a:extLst>
              <a:ext uri="{FF2B5EF4-FFF2-40B4-BE49-F238E27FC236}">
                <a16:creationId xmlns:a16="http://schemas.microsoft.com/office/drawing/2014/main" id="{AE370DC7-345B-DCDE-08FD-B791D94F6042}"/>
              </a:ext>
            </a:extLst>
          </p:cNvPr>
          <p:cNvSpPr>
            <a:spLocks noGrp="1"/>
          </p:cNvSpPr>
          <p:nvPr>
            <p:ph type="title"/>
          </p:nvPr>
        </p:nvSpPr>
        <p:spPr>
          <a:xfrm>
            <a:off x="628650" y="269898"/>
            <a:ext cx="7886700" cy="994172"/>
          </a:xfrm>
        </p:spPr>
        <p:txBody>
          <a:bodyPr>
            <a:normAutofit fontScale="90000"/>
          </a:bodyPr>
          <a:lstStyle/>
          <a:p>
            <a:pPr algn="ctr"/>
            <a:r>
              <a:rPr lang="tr-TR" b="1" dirty="0">
                <a:solidFill>
                  <a:schemeClr val="accent5">
                    <a:lumMod val="75000"/>
                  </a:schemeClr>
                </a:solidFill>
              </a:rPr>
              <a:t>ERASMUS+ STAJ HAREKETLİLİĞİ EK HİBE DESTEKLERİ</a:t>
            </a:r>
          </a:p>
        </p:txBody>
      </p:sp>
      <p:sp>
        <p:nvSpPr>
          <p:cNvPr id="5" name="Metin kutusu 4">
            <a:extLst>
              <a:ext uri="{FF2B5EF4-FFF2-40B4-BE49-F238E27FC236}">
                <a16:creationId xmlns:a16="http://schemas.microsoft.com/office/drawing/2014/main" id="{7D1B0DA3-A912-0ED4-5C9C-2A6371BFBA3F}"/>
              </a:ext>
            </a:extLst>
          </p:cNvPr>
          <p:cNvSpPr txBox="1"/>
          <p:nvPr/>
        </p:nvSpPr>
        <p:spPr>
          <a:xfrm>
            <a:off x="4355976" y="1196752"/>
            <a:ext cx="4572000" cy="4801314"/>
          </a:xfrm>
          <a:prstGeom prst="rect">
            <a:avLst/>
          </a:prstGeom>
          <a:noFill/>
        </p:spPr>
        <p:txBody>
          <a:bodyPr wrap="square">
            <a:spAutoFit/>
          </a:bodyPr>
          <a:lstStyle/>
          <a:p>
            <a:pPr algn="just"/>
            <a:r>
              <a:rPr lang="tr-TR" b="1" i="0" dirty="0">
                <a:effectLst/>
                <a:latin typeface="Open Sans" panose="020B0606030504020204" pitchFamily="34" charset="0"/>
              </a:rPr>
              <a:t>Ekonomik Yetersizlik ve Diğer Dezavantajlı Geçmişler </a:t>
            </a:r>
            <a:r>
              <a:rPr lang="tr-TR" b="0" i="0" dirty="0">
                <a:effectLst/>
                <a:latin typeface="Arial" panose="020B0604020202020204" pitchFamily="34" charset="0"/>
              </a:rPr>
              <a:t> </a:t>
            </a:r>
          </a:p>
          <a:p>
            <a:pPr algn="just"/>
            <a:endParaRPr lang="tr-TR" b="0" i="0" dirty="0">
              <a:solidFill>
                <a:srgbClr val="000000"/>
              </a:solidFill>
              <a:effectLst/>
              <a:latin typeface="arial" panose="020B0604020202020204" pitchFamily="34" charset="0"/>
            </a:endParaRPr>
          </a:p>
          <a:p>
            <a:pPr algn="just"/>
            <a:r>
              <a:rPr lang="tr-TR" b="0" i="0" dirty="0">
                <a:solidFill>
                  <a:srgbClr val="000000"/>
                </a:solidFill>
                <a:effectLst/>
                <a:latin typeface="arial" panose="020B0604020202020204" pitchFamily="34" charset="0"/>
              </a:rPr>
              <a:t>Dezavantajlı katılımcılara, hak ettikleri hibeye ek olarak İlave Hibe Desteği sağlanabilecektir. </a:t>
            </a:r>
          </a:p>
          <a:p>
            <a:pPr algn="just"/>
            <a:endParaRPr lang="tr-TR" b="0" i="0" dirty="0">
              <a:solidFill>
                <a:srgbClr val="000000"/>
              </a:solidFill>
              <a:effectLst/>
              <a:latin typeface="arial" panose="020B0604020202020204" pitchFamily="34" charset="0"/>
            </a:endParaRPr>
          </a:p>
          <a:p>
            <a:pPr algn="just"/>
            <a:r>
              <a:rPr lang="tr-TR" b="0" i="0" dirty="0">
                <a:solidFill>
                  <a:srgbClr val="000000"/>
                </a:solidFill>
                <a:effectLst/>
                <a:latin typeface="arial" panose="020B0604020202020204" pitchFamily="34" charset="0"/>
              </a:rPr>
              <a:t>Söz konusu hibenin verilebilmesi için, dezavantajlı katılımcı, ekonomik ve sosyal açıdan imkânları kısıtlı olan ve aşağıdaki alt kategorilere uyan birey olarak tanımlanmıştır.</a:t>
            </a:r>
            <a:endParaRPr lang="tr-TR" b="0" i="0" dirty="0">
              <a:solidFill>
                <a:srgbClr val="666666"/>
              </a:solidFill>
              <a:effectLst/>
              <a:latin typeface="Open Sans" panose="020B0606030504020204" pitchFamily="34" charset="0"/>
            </a:endParaRPr>
          </a:p>
          <a:p>
            <a:pPr algn="just"/>
            <a:r>
              <a:rPr lang="tr-TR" b="0" i="0" dirty="0">
                <a:solidFill>
                  <a:srgbClr val="666666"/>
                </a:solidFill>
                <a:effectLst/>
                <a:latin typeface="Open Sans" panose="020B0606030504020204" pitchFamily="34" charset="0"/>
              </a:rPr>
              <a:t>  </a:t>
            </a:r>
          </a:p>
          <a:p>
            <a:pPr algn="just"/>
            <a:r>
              <a:rPr lang="tr-TR" b="0" i="0" dirty="0">
                <a:solidFill>
                  <a:srgbClr val="000000"/>
                </a:solidFill>
                <a:effectLst/>
                <a:latin typeface="arial" panose="020B0604020202020204" pitchFamily="34" charset="0"/>
              </a:rPr>
              <a:t>İlave Hibe Desteği Miktarı dezavantajlı gruplardan birine dahil olan öğrencilere talep etmeleri halinde 2-12 ay arası öğrenci hareketlilikleri için Aylık 250 €'dur.</a:t>
            </a:r>
            <a:endParaRPr lang="tr-TR" b="0" i="0" dirty="0">
              <a:solidFill>
                <a:srgbClr val="666666"/>
              </a:solidFill>
              <a:effectLst/>
              <a:latin typeface="Open Sans" panose="020B0606030504020204" pitchFamily="34" charset="0"/>
            </a:endParaRPr>
          </a:p>
        </p:txBody>
      </p:sp>
      <p:pic>
        <p:nvPicPr>
          <p:cNvPr id="6146" name="Picture 2" descr="Erasmus Hibesine Dair Merak Edilen Her Şey">
            <a:extLst>
              <a:ext uri="{FF2B5EF4-FFF2-40B4-BE49-F238E27FC236}">
                <a16:creationId xmlns:a16="http://schemas.microsoft.com/office/drawing/2014/main" id="{A3AD0EA2-C47C-7DFE-3C74-653290477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26" y="1916832"/>
            <a:ext cx="3914847"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4DADC5E-B1D2-E7B8-06E9-1C123000C3EB}"/>
              </a:ext>
            </a:extLst>
          </p:cNvPr>
          <p:cNvPicPr>
            <a:picLocks noChangeAspect="1"/>
          </p:cNvPicPr>
          <p:nvPr/>
        </p:nvPicPr>
        <p:blipFill>
          <a:blip r:embed="rId2"/>
          <a:stretch>
            <a:fillRect/>
          </a:stretch>
        </p:blipFill>
        <p:spPr>
          <a:xfrm>
            <a:off x="0" y="6096000"/>
            <a:ext cx="9144000" cy="829099"/>
          </a:xfrm>
          <a:prstGeom prst="rect">
            <a:avLst/>
          </a:prstGeom>
        </p:spPr>
      </p:pic>
      <p:sp>
        <p:nvSpPr>
          <p:cNvPr id="3" name="Metin kutusu 2">
            <a:extLst>
              <a:ext uri="{FF2B5EF4-FFF2-40B4-BE49-F238E27FC236}">
                <a16:creationId xmlns:a16="http://schemas.microsoft.com/office/drawing/2014/main" id="{3AA81767-E9C1-2881-1DD6-B4BC177CEED4}"/>
              </a:ext>
            </a:extLst>
          </p:cNvPr>
          <p:cNvSpPr txBox="1"/>
          <p:nvPr/>
        </p:nvSpPr>
        <p:spPr>
          <a:xfrm>
            <a:off x="4282527" y="1556376"/>
            <a:ext cx="4824536" cy="4247317"/>
          </a:xfrm>
          <a:prstGeom prst="rect">
            <a:avLst/>
          </a:prstGeom>
          <a:noFill/>
        </p:spPr>
        <p:txBody>
          <a:bodyPr wrap="square">
            <a:spAutoFit/>
          </a:bodyPr>
          <a:lstStyle/>
          <a:p>
            <a:pPr algn="just"/>
            <a:r>
              <a:rPr lang="tr-TR" b="0" i="0" dirty="0">
                <a:solidFill>
                  <a:srgbClr val="000000"/>
                </a:solidFill>
                <a:effectLst/>
                <a:latin typeface="arial" panose="020B0604020202020204" pitchFamily="34" charset="0"/>
              </a:rPr>
              <a:t>1) 2828 sayılı kanuna tabi olanlar (Aile ve Sosyal Hizmetler Bakanlığı tarafından haklarında 2828 sayılı Kanun uyarınca koruma, bakım veya barınma kararı olanlar)</a:t>
            </a:r>
            <a:endParaRPr lang="tr-TR" b="0" i="0" dirty="0">
              <a:solidFill>
                <a:srgbClr val="666666"/>
              </a:solidFill>
              <a:effectLst/>
              <a:latin typeface="Open Sans" panose="020B0606030504020204" pitchFamily="34" charset="0"/>
            </a:endParaRPr>
          </a:p>
          <a:p>
            <a:pPr algn="just"/>
            <a:r>
              <a:rPr lang="tr-TR" b="0" i="0" dirty="0">
                <a:solidFill>
                  <a:srgbClr val="000000"/>
                </a:solidFill>
                <a:effectLst/>
                <a:latin typeface="arial" panose="020B0604020202020204" pitchFamily="34" charset="0"/>
              </a:rPr>
              <a:t>2) 5395 sayılı Çocuk Koruma Kanunu Kapsamında haklarında korunma, bakım veya barınma kararı alınmış öğrencilere</a:t>
            </a:r>
            <a:endParaRPr lang="tr-TR" b="0" i="0" dirty="0">
              <a:solidFill>
                <a:srgbClr val="666666"/>
              </a:solidFill>
              <a:effectLst/>
              <a:latin typeface="Open Sans" panose="020B0606030504020204" pitchFamily="34" charset="0"/>
            </a:endParaRPr>
          </a:p>
          <a:p>
            <a:pPr algn="just"/>
            <a:r>
              <a:rPr lang="tr-TR" b="0" i="0" dirty="0">
                <a:solidFill>
                  <a:srgbClr val="000000"/>
                </a:solidFill>
                <a:effectLst/>
                <a:latin typeface="arial" panose="020B0604020202020204" pitchFamily="34" charset="0"/>
              </a:rPr>
              <a:t>3) Kendilerine yetim aylığı bağlananlar</a:t>
            </a:r>
            <a:endParaRPr lang="tr-TR" b="0" i="0" dirty="0">
              <a:solidFill>
                <a:srgbClr val="666666"/>
              </a:solidFill>
              <a:effectLst/>
              <a:latin typeface="Open Sans" panose="020B0606030504020204" pitchFamily="34" charset="0"/>
            </a:endParaRPr>
          </a:p>
          <a:p>
            <a:pPr algn="just"/>
            <a:r>
              <a:rPr lang="tr-TR" b="0" i="0" dirty="0">
                <a:solidFill>
                  <a:srgbClr val="000000"/>
                </a:solidFill>
                <a:effectLst/>
                <a:latin typeface="arial" panose="020B0604020202020204" pitchFamily="34" charset="0"/>
              </a:rPr>
              <a:t>4) Şehit/Gazi çocukları</a:t>
            </a:r>
            <a:endParaRPr lang="tr-TR" b="0" i="0" dirty="0">
              <a:solidFill>
                <a:srgbClr val="666666"/>
              </a:solidFill>
              <a:effectLst/>
              <a:latin typeface="Open Sans" panose="020B0606030504020204" pitchFamily="34" charset="0"/>
            </a:endParaRPr>
          </a:p>
          <a:p>
            <a:pPr algn="just"/>
            <a:r>
              <a:rPr lang="tr-TR" b="0" i="0" dirty="0">
                <a:solidFill>
                  <a:srgbClr val="000000"/>
                </a:solidFill>
                <a:effectLst/>
                <a:latin typeface="arial" panose="020B0604020202020204" pitchFamily="34" charset="0"/>
              </a:rPr>
              <a:t>5) Kendisine veya ailesine muhtaçlık aylığı bağlananlar (öğrencinin kendisine, anne-babasına veya vasisine Belediyelerden, kamu kurum ve kuruluşlarından maddi destek aldığını kanıtlayan bir belge ibraz edilmesi yeterlidir.)</a:t>
            </a:r>
            <a:endParaRPr lang="tr-TR" b="0" i="0" dirty="0">
              <a:solidFill>
                <a:srgbClr val="666666"/>
              </a:solidFill>
              <a:effectLst/>
              <a:latin typeface="Open Sans" panose="020B0606030504020204" pitchFamily="34" charset="0"/>
            </a:endParaRPr>
          </a:p>
        </p:txBody>
      </p:sp>
      <p:sp>
        <p:nvSpPr>
          <p:cNvPr id="6" name="Başlık 1">
            <a:extLst>
              <a:ext uri="{FF2B5EF4-FFF2-40B4-BE49-F238E27FC236}">
                <a16:creationId xmlns:a16="http://schemas.microsoft.com/office/drawing/2014/main" id="{59BD649D-0146-D303-6382-1219404EC492}"/>
              </a:ext>
            </a:extLst>
          </p:cNvPr>
          <p:cNvSpPr>
            <a:spLocks noGrp="1"/>
          </p:cNvSpPr>
          <p:nvPr>
            <p:ph type="title"/>
          </p:nvPr>
        </p:nvSpPr>
        <p:spPr>
          <a:xfrm>
            <a:off x="628650" y="269898"/>
            <a:ext cx="7886700" cy="994172"/>
          </a:xfrm>
        </p:spPr>
        <p:txBody>
          <a:bodyPr>
            <a:normAutofit fontScale="90000"/>
          </a:bodyPr>
          <a:lstStyle/>
          <a:p>
            <a:pPr algn="ctr"/>
            <a:r>
              <a:rPr lang="tr-TR" b="1" dirty="0">
                <a:solidFill>
                  <a:schemeClr val="accent5">
                    <a:lumMod val="75000"/>
                  </a:schemeClr>
                </a:solidFill>
              </a:rPr>
              <a:t>ERASMUS+ STAJ HAREKETLİLİĞİ EK HİBE DESTEKLERİ</a:t>
            </a:r>
          </a:p>
        </p:txBody>
      </p:sp>
      <p:pic>
        <p:nvPicPr>
          <p:cNvPr id="5122" name="Picture 2" descr="Erasmus Hakkında Merak Edilenler">
            <a:extLst>
              <a:ext uri="{FF2B5EF4-FFF2-40B4-BE49-F238E27FC236}">
                <a16:creationId xmlns:a16="http://schemas.microsoft.com/office/drawing/2014/main" id="{6789C379-2AF0-366E-CA7C-4380A1D0AC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3626688" cy="297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7104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1591</Words>
  <Application>Microsoft Office PowerPoint</Application>
  <PresentationFormat>Ekran Gösterisi (4:3)</PresentationFormat>
  <Paragraphs>99</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Arial</vt:lpstr>
      <vt:lpstr>Calibri</vt:lpstr>
      <vt:lpstr>Open Sans</vt:lpstr>
      <vt:lpstr>Source Sans Pro</vt:lpstr>
      <vt:lpstr>Wingdings</vt:lpstr>
      <vt:lpstr>Ofis Teması</vt:lpstr>
      <vt:lpstr>PowerPoint Sunusu</vt:lpstr>
      <vt:lpstr>ERASMUS+ STAJ HAREKETLİLİĞİ NEDİR?</vt:lpstr>
      <vt:lpstr>ERASMUS+ STAJ HAREKETLİLİĞİ NEDİR?</vt:lpstr>
      <vt:lpstr>ERASMUS+ STAJ HAREKETLİLİĞİNİN SÜRESİ NEDİR?</vt:lpstr>
      <vt:lpstr>ERASMUS+ STAJ HAREKETLİLİĞİ HİBELERİ</vt:lpstr>
      <vt:lpstr>ERASMUS+ STAJ HAREKETLİLİĞİ HİBELERİ NE KADARDIR?</vt:lpstr>
      <vt:lpstr>ERASMUS+ STAJ HAREKETLİLİĞİ EK HİBE DESTEKLERİ</vt:lpstr>
      <vt:lpstr>ERASMUS+ STAJ HAREKETLİLİĞİ EK HİBE DESTEKLERİ</vt:lpstr>
      <vt:lpstr>ERASMUS+ STAJ HAREKETLİLİĞİ EK HİBE DESTEKLERİ</vt:lpstr>
      <vt:lpstr>HAREKETLİLİK ÖNCESİ YAPILMASI GEREKENLER</vt:lpstr>
      <vt:lpstr>ERASMUS+ STAJ KABUL BELGESİ</vt:lpstr>
      <vt:lpstr>ERASMUS+ STAJ ÖĞRENIM SÖZLEŞMESI (LEARNING AGREEMENT FOR TRAINEESHIP)</vt:lpstr>
      <vt:lpstr>ERASMUS+ STAJ ÖĞRENIM SÖZLEŞMESI (LEARNING AGREEMENT FOR TRAINEESHIP)</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EĞİTİM ÖĞRETİM DÖNEMİ YABANCI ÖĞRENCİ BAŞVURU VE KABULÜNE İLİŞKİN SINAVLAR VE DEĞERLENDİRME ÖLÇÜTLERİ</dc:title>
  <dc:creator>acer</dc:creator>
  <cp:lastModifiedBy>Sedat ATAK</cp:lastModifiedBy>
  <cp:revision>4</cp:revision>
  <dcterms:created xsi:type="dcterms:W3CDTF">2023-04-05T23:18:04Z</dcterms:created>
  <dcterms:modified xsi:type="dcterms:W3CDTF">2023-05-22T09:03:48Z</dcterms:modified>
</cp:coreProperties>
</file>